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0.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3.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0" r:id="rId2"/>
    <p:sldMasterId id="2147483653" r:id="rId3"/>
  </p:sldMasterIdLst>
  <p:notesMasterIdLst>
    <p:notesMasterId r:id="rId21"/>
  </p:notesMasterIdLst>
  <p:handoutMasterIdLst>
    <p:handoutMasterId r:id="rId22"/>
  </p:handoutMasterIdLst>
  <p:sldIdLst>
    <p:sldId id="256" r:id="rId4"/>
    <p:sldId id="288" r:id="rId5"/>
    <p:sldId id="258" r:id="rId6"/>
    <p:sldId id="259" r:id="rId7"/>
    <p:sldId id="289" r:id="rId8"/>
    <p:sldId id="274" r:id="rId9"/>
    <p:sldId id="290" r:id="rId10"/>
    <p:sldId id="263" r:id="rId11"/>
    <p:sldId id="264" r:id="rId12"/>
    <p:sldId id="265" r:id="rId13"/>
    <p:sldId id="281" r:id="rId14"/>
    <p:sldId id="291" r:id="rId15"/>
    <p:sldId id="283" r:id="rId16"/>
    <p:sldId id="287" r:id="rId17"/>
    <p:sldId id="282" r:id="rId18"/>
    <p:sldId id="284" r:id="rId19"/>
    <p:sldId id="269" r:id="rId20"/>
  </p:sldIdLst>
  <p:sldSz cx="4572000" cy="3421063"/>
  <p:notesSz cx="6797675" cy="9926638"/>
  <p:defaultTextStyle>
    <a:defPPr>
      <a:defRPr lang="en-GB"/>
    </a:defPPr>
    <a:lvl1pPr algn="ctr" rtl="0" eaLnBrk="0" fontAlgn="base" hangingPunct="0">
      <a:spcBef>
        <a:spcPct val="0"/>
      </a:spcBef>
      <a:spcAft>
        <a:spcPct val="0"/>
      </a:spcAft>
      <a:defRPr sz="600" kern="1200">
        <a:solidFill>
          <a:schemeClr val="tx1"/>
        </a:solidFill>
        <a:latin typeface="Lucida Sans" pitchFamily="34" charset="0"/>
        <a:ea typeface="ＭＳ Ｐゴシック" pitchFamily="34" charset="-128"/>
        <a:cs typeface="+mn-cs"/>
      </a:defRPr>
    </a:lvl1pPr>
    <a:lvl2pPr marL="457200" algn="ctr" rtl="0" eaLnBrk="0" fontAlgn="base" hangingPunct="0">
      <a:spcBef>
        <a:spcPct val="0"/>
      </a:spcBef>
      <a:spcAft>
        <a:spcPct val="0"/>
      </a:spcAft>
      <a:defRPr sz="600" kern="1200">
        <a:solidFill>
          <a:schemeClr val="tx1"/>
        </a:solidFill>
        <a:latin typeface="Lucida Sans" pitchFamily="34" charset="0"/>
        <a:ea typeface="ＭＳ Ｐゴシック" pitchFamily="34" charset="-128"/>
        <a:cs typeface="+mn-cs"/>
      </a:defRPr>
    </a:lvl2pPr>
    <a:lvl3pPr marL="914400" algn="ctr" rtl="0" eaLnBrk="0" fontAlgn="base" hangingPunct="0">
      <a:spcBef>
        <a:spcPct val="0"/>
      </a:spcBef>
      <a:spcAft>
        <a:spcPct val="0"/>
      </a:spcAft>
      <a:defRPr sz="600" kern="1200">
        <a:solidFill>
          <a:schemeClr val="tx1"/>
        </a:solidFill>
        <a:latin typeface="Lucida Sans" pitchFamily="34" charset="0"/>
        <a:ea typeface="ＭＳ Ｐゴシック" pitchFamily="34" charset="-128"/>
        <a:cs typeface="+mn-cs"/>
      </a:defRPr>
    </a:lvl3pPr>
    <a:lvl4pPr marL="1371600" algn="ctr" rtl="0" eaLnBrk="0" fontAlgn="base" hangingPunct="0">
      <a:spcBef>
        <a:spcPct val="0"/>
      </a:spcBef>
      <a:spcAft>
        <a:spcPct val="0"/>
      </a:spcAft>
      <a:defRPr sz="600" kern="1200">
        <a:solidFill>
          <a:schemeClr val="tx1"/>
        </a:solidFill>
        <a:latin typeface="Lucida Sans" pitchFamily="34" charset="0"/>
        <a:ea typeface="ＭＳ Ｐゴシック" pitchFamily="34" charset="-128"/>
        <a:cs typeface="+mn-cs"/>
      </a:defRPr>
    </a:lvl4pPr>
    <a:lvl5pPr marL="1828800" algn="ctr" rtl="0" eaLnBrk="0" fontAlgn="base" hangingPunct="0">
      <a:spcBef>
        <a:spcPct val="0"/>
      </a:spcBef>
      <a:spcAft>
        <a:spcPct val="0"/>
      </a:spcAft>
      <a:defRPr sz="600" kern="1200">
        <a:solidFill>
          <a:schemeClr val="tx1"/>
        </a:solidFill>
        <a:latin typeface="Lucida Sans" pitchFamily="34" charset="0"/>
        <a:ea typeface="ＭＳ Ｐゴシック" pitchFamily="34" charset="-128"/>
        <a:cs typeface="+mn-cs"/>
      </a:defRPr>
    </a:lvl5pPr>
    <a:lvl6pPr marL="2286000" algn="l" defTabSz="914400" rtl="0" eaLnBrk="1" latinLnBrk="0" hangingPunct="1">
      <a:defRPr sz="600" kern="1200">
        <a:solidFill>
          <a:schemeClr val="tx1"/>
        </a:solidFill>
        <a:latin typeface="Lucida Sans" pitchFamily="34" charset="0"/>
        <a:ea typeface="ＭＳ Ｐゴシック" pitchFamily="34" charset="-128"/>
        <a:cs typeface="+mn-cs"/>
      </a:defRPr>
    </a:lvl6pPr>
    <a:lvl7pPr marL="2743200" algn="l" defTabSz="914400" rtl="0" eaLnBrk="1" latinLnBrk="0" hangingPunct="1">
      <a:defRPr sz="600" kern="1200">
        <a:solidFill>
          <a:schemeClr val="tx1"/>
        </a:solidFill>
        <a:latin typeface="Lucida Sans" pitchFamily="34" charset="0"/>
        <a:ea typeface="ＭＳ Ｐゴシック" pitchFamily="34" charset="-128"/>
        <a:cs typeface="+mn-cs"/>
      </a:defRPr>
    </a:lvl7pPr>
    <a:lvl8pPr marL="3200400" algn="l" defTabSz="914400" rtl="0" eaLnBrk="1" latinLnBrk="0" hangingPunct="1">
      <a:defRPr sz="600" kern="1200">
        <a:solidFill>
          <a:schemeClr val="tx1"/>
        </a:solidFill>
        <a:latin typeface="Lucida Sans" pitchFamily="34" charset="0"/>
        <a:ea typeface="ＭＳ Ｐゴシック" pitchFamily="34" charset="-128"/>
        <a:cs typeface="+mn-cs"/>
      </a:defRPr>
    </a:lvl8pPr>
    <a:lvl9pPr marL="3657600" algn="l" defTabSz="914400" rtl="0" eaLnBrk="1" latinLnBrk="0" hangingPunct="1">
      <a:defRPr sz="600" kern="1200">
        <a:solidFill>
          <a:schemeClr val="tx1"/>
        </a:solidFill>
        <a:latin typeface="Lucida Sans"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7AC"/>
    <a:srgbClr val="FE3E14"/>
    <a:srgbClr val="A6D85F"/>
    <a:srgbClr val="615A20"/>
    <a:srgbClr val="FFB300"/>
    <a:srgbClr val="F00F2C"/>
    <a:srgbClr val="8A412B"/>
    <a:srgbClr val="CCDA86"/>
    <a:srgbClr val="531F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77" autoAdjust="0"/>
    <p:restoredTop sz="75702" autoAdjust="0"/>
  </p:normalViewPr>
  <p:slideViewPr>
    <p:cSldViewPr>
      <p:cViewPr>
        <p:scale>
          <a:sx n="120" d="100"/>
          <a:sy n="120" d="100"/>
        </p:scale>
        <p:origin x="-1446" y="-486"/>
      </p:cViewPr>
      <p:guideLst>
        <p:guide orient="horz" pos="1078"/>
        <p:guide pos="14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personalfiles.soton.ac.uk\users\svs\mydocuments\WrittenPapers\EnvironmentalResearch\FirstDAtaAnalysis\QuantileRegressionfigur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personalfiles.soton.ac.uk\users\svs\mydocuments\WrittenPapers\EnvironmentalResearch\FirstDAtaAnalysis\QuantileRegressionfigures.xlsx" TargetMode="Externa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62948381452319"/>
          <c:y val="5.1592555456457474E-2"/>
          <c:w val="0.63516163604549436"/>
          <c:h val="0.74047430435914618"/>
        </c:manualLayout>
      </c:layout>
      <c:lineChart>
        <c:grouping val="standard"/>
        <c:varyColors val="0"/>
        <c:ser>
          <c:idx val="0"/>
          <c:order val="0"/>
          <c:tx>
            <c:strRef>
              <c:f>Sheet2!$B$113:$B$114</c:f>
              <c:strCache>
                <c:ptCount val="1"/>
                <c:pt idx="0">
                  <c:v>Total</c:v>
                </c:pt>
              </c:strCache>
            </c:strRef>
          </c:tx>
          <c:marker>
            <c:symbol val="none"/>
          </c:marker>
          <c:cat>
            <c:numRef>
              <c:f>Sheet2!$A$115:$A$124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Sheet2!$B$115:$B$124</c:f>
              <c:numCache>
                <c:formatCode>General</c:formatCode>
                <c:ptCount val="10"/>
                <c:pt idx="0">
                  <c:v>11.154400000000001</c:v>
                </c:pt>
                <c:pt idx="1">
                  <c:v>12.114269999999999</c:v>
                </c:pt>
                <c:pt idx="2">
                  <c:v>14.74859</c:v>
                </c:pt>
                <c:pt idx="3">
                  <c:v>16.64096</c:v>
                </c:pt>
                <c:pt idx="4">
                  <c:v>18.77065</c:v>
                </c:pt>
                <c:pt idx="5">
                  <c:v>21.378240000000002</c:v>
                </c:pt>
                <c:pt idx="6">
                  <c:v>23.63579</c:v>
                </c:pt>
                <c:pt idx="7">
                  <c:v>26.330220000000001</c:v>
                </c:pt>
                <c:pt idx="8">
                  <c:v>29.182200000000002</c:v>
                </c:pt>
                <c:pt idx="9">
                  <c:v>36.545560000000002</c:v>
                </c:pt>
              </c:numCache>
            </c:numRef>
          </c:val>
          <c:smooth val="0"/>
        </c:ser>
        <c:ser>
          <c:idx val="3"/>
          <c:order val="1"/>
          <c:tx>
            <c:strRef>
              <c:f>Sheet2!$E$113:$E$114</c:f>
              <c:strCache>
                <c:ptCount val="1"/>
                <c:pt idx="0">
                  <c:v>indirect</c:v>
                </c:pt>
              </c:strCache>
            </c:strRef>
          </c:tx>
          <c:spPr>
            <a:ln>
              <a:prstDash val="sysDot"/>
            </a:ln>
          </c:spPr>
          <c:marker>
            <c:symbol val="none"/>
          </c:marker>
          <c:cat>
            <c:numRef>
              <c:f>Sheet2!$A$115:$A$124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Sheet2!$E$115:$E$124</c:f>
              <c:numCache>
                <c:formatCode>General</c:formatCode>
                <c:ptCount val="10"/>
                <c:pt idx="0">
                  <c:v>5.671081</c:v>
                </c:pt>
                <c:pt idx="1">
                  <c:v>5.9127939999999999</c:v>
                </c:pt>
                <c:pt idx="2">
                  <c:v>7.3794449999999996</c:v>
                </c:pt>
                <c:pt idx="3">
                  <c:v>8.2872669999999999</c:v>
                </c:pt>
                <c:pt idx="4">
                  <c:v>9.4515999999999991</c:v>
                </c:pt>
                <c:pt idx="5">
                  <c:v>10.90437</c:v>
                </c:pt>
                <c:pt idx="6">
                  <c:v>12.024570000000001</c:v>
                </c:pt>
                <c:pt idx="7">
                  <c:v>13.365539999999999</c:v>
                </c:pt>
                <c:pt idx="8">
                  <c:v>14.93737</c:v>
                </c:pt>
                <c:pt idx="9">
                  <c:v>18.732749999999999</c:v>
                </c:pt>
              </c:numCache>
            </c:numRef>
          </c:val>
          <c:smooth val="0"/>
        </c:ser>
        <c:ser>
          <c:idx val="2"/>
          <c:order val="2"/>
          <c:tx>
            <c:strRef>
              <c:f>Sheet2!$D$113:$D$114</c:f>
              <c:strCache>
                <c:ptCount val="1"/>
                <c:pt idx="0">
                  <c:v>transport</c:v>
                </c:pt>
              </c:strCache>
            </c:strRef>
          </c:tx>
          <c:spPr>
            <a:ln>
              <a:prstDash val="dashDot"/>
            </a:ln>
          </c:spPr>
          <c:marker>
            <c:symbol val="none"/>
          </c:marker>
          <c:cat>
            <c:numRef>
              <c:f>Sheet2!$A$115:$A$124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Sheet2!$D$115:$D$124</c:f>
              <c:numCache>
                <c:formatCode>General</c:formatCode>
                <c:ptCount val="10"/>
                <c:pt idx="0">
                  <c:v>1.7202010000000001</c:v>
                </c:pt>
                <c:pt idx="1">
                  <c:v>2.0270679999999999</c:v>
                </c:pt>
                <c:pt idx="2">
                  <c:v>2.8862420000000002</c:v>
                </c:pt>
                <c:pt idx="3">
                  <c:v>3.648908</c:v>
                </c:pt>
                <c:pt idx="4">
                  <c:v>4.3022150000000003</c:v>
                </c:pt>
                <c:pt idx="5">
                  <c:v>5.2777979999999998</c:v>
                </c:pt>
                <c:pt idx="6">
                  <c:v>6.2279030000000004</c:v>
                </c:pt>
                <c:pt idx="7">
                  <c:v>7.2269160000000001</c:v>
                </c:pt>
                <c:pt idx="8">
                  <c:v>8.3602600000000002</c:v>
                </c:pt>
                <c:pt idx="9">
                  <c:v>11.052949999999999</c:v>
                </c:pt>
              </c:numCache>
            </c:numRef>
          </c:val>
          <c:smooth val="0"/>
        </c:ser>
        <c:ser>
          <c:idx val="1"/>
          <c:order val="3"/>
          <c:tx>
            <c:strRef>
              <c:f>Sheet2!$C$113:$C$114</c:f>
              <c:strCache>
                <c:ptCount val="1"/>
                <c:pt idx="0">
                  <c:v>home energy</c:v>
                </c:pt>
              </c:strCache>
            </c:strRef>
          </c:tx>
          <c:spPr>
            <a:ln>
              <a:prstDash val="lgDash"/>
            </a:ln>
          </c:spPr>
          <c:marker>
            <c:symbol val="none"/>
          </c:marker>
          <c:cat>
            <c:numRef>
              <c:f>Sheet2!$A$115:$A$124</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Sheet2!$C$115:$C$124</c:f>
              <c:numCache>
                <c:formatCode>General</c:formatCode>
                <c:ptCount val="10"/>
                <c:pt idx="0">
                  <c:v>3.7631230000000002</c:v>
                </c:pt>
                <c:pt idx="1">
                  <c:v>4.1744070000000004</c:v>
                </c:pt>
                <c:pt idx="2">
                  <c:v>4.4829030000000003</c:v>
                </c:pt>
                <c:pt idx="3">
                  <c:v>4.7047869999999996</c:v>
                </c:pt>
                <c:pt idx="4">
                  <c:v>5.0168359999999996</c:v>
                </c:pt>
                <c:pt idx="5">
                  <c:v>5.1960689999999996</c:v>
                </c:pt>
                <c:pt idx="6">
                  <c:v>5.3833080000000004</c:v>
                </c:pt>
                <c:pt idx="7">
                  <c:v>5.7377589999999996</c:v>
                </c:pt>
                <c:pt idx="8">
                  <c:v>5.8845700000000001</c:v>
                </c:pt>
                <c:pt idx="9">
                  <c:v>6.7598630000000002</c:v>
                </c:pt>
              </c:numCache>
            </c:numRef>
          </c:val>
          <c:smooth val="0"/>
        </c:ser>
        <c:dLbls>
          <c:showLegendKey val="0"/>
          <c:showVal val="0"/>
          <c:showCatName val="0"/>
          <c:showSerName val="0"/>
          <c:showPercent val="0"/>
          <c:showBubbleSize val="0"/>
        </c:dLbls>
        <c:marker val="1"/>
        <c:smooth val="0"/>
        <c:axId val="6481408"/>
        <c:axId val="6483328"/>
      </c:lineChart>
      <c:catAx>
        <c:axId val="6481408"/>
        <c:scaling>
          <c:orientation val="minMax"/>
        </c:scaling>
        <c:delete val="0"/>
        <c:axPos val="b"/>
        <c:title>
          <c:tx>
            <c:rich>
              <a:bodyPr/>
              <a:lstStyle/>
              <a:p>
                <a:pPr>
                  <a:defRPr/>
                </a:pPr>
                <a:r>
                  <a:rPr lang="en-US"/>
                  <a:t>Income deciles, equivalised OECD scale</a:t>
                </a:r>
              </a:p>
            </c:rich>
          </c:tx>
          <c:layout/>
          <c:overlay val="0"/>
        </c:title>
        <c:numFmt formatCode="General" sourceLinked="1"/>
        <c:majorTickMark val="out"/>
        <c:minorTickMark val="none"/>
        <c:tickLblPos val="nextTo"/>
        <c:crossAx val="6483328"/>
        <c:crosses val="autoZero"/>
        <c:auto val="1"/>
        <c:lblAlgn val="ctr"/>
        <c:lblOffset val="100"/>
        <c:noMultiLvlLbl val="0"/>
      </c:catAx>
      <c:valAx>
        <c:axId val="6483328"/>
        <c:scaling>
          <c:orientation val="minMax"/>
        </c:scaling>
        <c:delete val="0"/>
        <c:axPos val="l"/>
        <c:majorGridlines/>
        <c:title>
          <c:tx>
            <c:rich>
              <a:bodyPr rot="-5400000" vert="horz"/>
              <a:lstStyle/>
              <a:p>
                <a:pPr>
                  <a:defRPr/>
                </a:pPr>
                <a:r>
                  <a:rPr lang="en-US" dirty="0" smtClean="0"/>
                  <a:t>Annual   </a:t>
                </a:r>
                <a:r>
                  <a:rPr lang="en-US" dirty="0" err="1" smtClean="0"/>
                  <a:t>hh</a:t>
                </a:r>
                <a:r>
                  <a:rPr lang="en-US" dirty="0" smtClean="0"/>
                  <a:t>  CO2</a:t>
                </a:r>
                <a:r>
                  <a:rPr lang="en-US" dirty="0"/>
                  <a:t>, </a:t>
                </a:r>
                <a:r>
                  <a:rPr lang="en-US" dirty="0" err="1"/>
                  <a:t>tonnes</a:t>
                </a:r>
                <a:endParaRPr lang="en-US" dirty="0"/>
              </a:p>
            </c:rich>
          </c:tx>
          <c:layout/>
          <c:overlay val="0"/>
        </c:title>
        <c:numFmt formatCode="General" sourceLinked="1"/>
        <c:majorTickMark val="out"/>
        <c:minorTickMark val="none"/>
        <c:tickLblPos val="nextTo"/>
        <c:crossAx val="6481408"/>
        <c:crosses val="autoZero"/>
        <c:crossBetween val="between"/>
      </c:valAx>
    </c:plotArea>
    <c:legend>
      <c:legendPos val="r"/>
      <c:layout>
        <c:manualLayout>
          <c:xMode val="edge"/>
          <c:yMode val="edge"/>
          <c:x val="0.76588932633420836"/>
          <c:y val="0.33256561679790025"/>
          <c:w val="0.22216338582677164"/>
          <c:h val="0.41820209973753281"/>
        </c:manualLayout>
      </c:layout>
      <c:overlay val="0"/>
    </c:legend>
    <c:plotVisOnly val="1"/>
    <c:dispBlanksAs val="gap"/>
    <c:showDLblsOverMax val="0"/>
  </c:chart>
  <c:txPr>
    <a:bodyPr/>
    <a:lstStyle/>
    <a:p>
      <a:pPr>
        <a:defRPr baseline="0">
          <a:latin typeface="Georgia" pitchFamily="18"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322354151432148"/>
          <c:y val="5.3890617091928057E-2"/>
          <c:w val="0.63211426198827514"/>
          <c:h val="0.72891437988371666"/>
        </c:manualLayout>
      </c:layout>
      <c:lineChart>
        <c:grouping val="standard"/>
        <c:varyColors val="0"/>
        <c:ser>
          <c:idx val="2"/>
          <c:order val="0"/>
          <c:tx>
            <c:strRef>
              <c:f>Sheet2!$D$144:$D$145</c:f>
              <c:strCache>
                <c:ptCount val="1"/>
                <c:pt idx="0">
                  <c:v>90th percentile</c:v>
                </c:pt>
              </c:strCache>
            </c:strRef>
          </c:tx>
          <c:marker>
            <c:symbol val="none"/>
          </c:marker>
          <c:cat>
            <c:numRef>
              <c:f>Sheet2!$A$146:$A$155</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Sheet2!$D$146:$D$155</c:f>
              <c:numCache>
                <c:formatCode>General</c:formatCode>
                <c:ptCount val="10"/>
                <c:pt idx="0">
                  <c:v>22.137730000000001</c:v>
                </c:pt>
                <c:pt idx="1">
                  <c:v>22.396529999999998</c:v>
                </c:pt>
                <c:pt idx="2">
                  <c:v>26.709700000000002</c:v>
                </c:pt>
                <c:pt idx="3">
                  <c:v>29.92503</c:v>
                </c:pt>
                <c:pt idx="4">
                  <c:v>32.977719999999998</c:v>
                </c:pt>
                <c:pt idx="5">
                  <c:v>36.24718</c:v>
                </c:pt>
                <c:pt idx="6">
                  <c:v>39.105829999999997</c:v>
                </c:pt>
                <c:pt idx="7">
                  <c:v>43.853200000000001</c:v>
                </c:pt>
                <c:pt idx="8">
                  <c:v>48.790260000000004</c:v>
                </c:pt>
                <c:pt idx="9">
                  <c:v>64.096149999999994</c:v>
                </c:pt>
              </c:numCache>
            </c:numRef>
          </c:val>
          <c:smooth val="0"/>
        </c:ser>
        <c:ser>
          <c:idx val="1"/>
          <c:order val="1"/>
          <c:tx>
            <c:strRef>
              <c:f>Sheet2!$C$144:$C$145</c:f>
              <c:strCache>
                <c:ptCount val="1"/>
                <c:pt idx="0">
                  <c:v>Median</c:v>
                </c:pt>
              </c:strCache>
            </c:strRef>
          </c:tx>
          <c:marker>
            <c:symbol val="none"/>
          </c:marker>
          <c:cat>
            <c:numRef>
              <c:f>Sheet2!$A$146:$A$155</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Sheet2!$C$146:$C$155</c:f>
              <c:numCache>
                <c:formatCode>General</c:formatCode>
                <c:ptCount val="10"/>
                <c:pt idx="0">
                  <c:v>8.8161100000000001</c:v>
                </c:pt>
                <c:pt idx="1">
                  <c:v>9.5258009999999995</c:v>
                </c:pt>
                <c:pt idx="2">
                  <c:v>12.48521</c:v>
                </c:pt>
                <c:pt idx="3">
                  <c:v>14.334020000000001</c:v>
                </c:pt>
                <c:pt idx="4">
                  <c:v>16.467390000000002</c:v>
                </c:pt>
                <c:pt idx="5">
                  <c:v>19.046500000000002</c:v>
                </c:pt>
                <c:pt idx="6">
                  <c:v>21.19754</c:v>
                </c:pt>
                <c:pt idx="7">
                  <c:v>23.491409999999998</c:v>
                </c:pt>
                <c:pt idx="8">
                  <c:v>26.177759999999999</c:v>
                </c:pt>
                <c:pt idx="9">
                  <c:v>31.34252</c:v>
                </c:pt>
              </c:numCache>
            </c:numRef>
          </c:val>
          <c:smooth val="0"/>
        </c:ser>
        <c:ser>
          <c:idx val="0"/>
          <c:order val="2"/>
          <c:tx>
            <c:strRef>
              <c:f>Sheet2!$B$144:$B$145</c:f>
              <c:strCache>
                <c:ptCount val="1"/>
                <c:pt idx="0">
                  <c:v>10th percentile</c:v>
                </c:pt>
              </c:strCache>
            </c:strRef>
          </c:tx>
          <c:marker>
            <c:symbol val="none"/>
          </c:marker>
          <c:cat>
            <c:numRef>
              <c:f>Sheet2!$A$146:$A$155</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Sheet2!$B$146:$B$155</c:f>
              <c:numCache>
                <c:formatCode>General</c:formatCode>
                <c:ptCount val="10"/>
                <c:pt idx="0">
                  <c:v>2.429519</c:v>
                </c:pt>
                <c:pt idx="1">
                  <c:v>3.6438890000000002</c:v>
                </c:pt>
                <c:pt idx="2">
                  <c:v>5.0592240000000004</c:v>
                </c:pt>
                <c:pt idx="3">
                  <c:v>6.0307579999999996</c:v>
                </c:pt>
                <c:pt idx="4">
                  <c:v>6.9860429999999996</c:v>
                </c:pt>
                <c:pt idx="5">
                  <c:v>8.8945100000000004</c:v>
                </c:pt>
                <c:pt idx="6">
                  <c:v>9.5495110000000007</c:v>
                </c:pt>
                <c:pt idx="7">
                  <c:v>11.296530000000001</c:v>
                </c:pt>
                <c:pt idx="8">
                  <c:v>12.929270000000001</c:v>
                </c:pt>
                <c:pt idx="9">
                  <c:v>15.14667</c:v>
                </c:pt>
              </c:numCache>
            </c:numRef>
          </c:val>
          <c:smooth val="0"/>
        </c:ser>
        <c:dLbls>
          <c:showLegendKey val="0"/>
          <c:showVal val="0"/>
          <c:showCatName val="0"/>
          <c:showSerName val="0"/>
          <c:showPercent val="0"/>
          <c:showBubbleSize val="0"/>
        </c:dLbls>
        <c:marker val="1"/>
        <c:smooth val="0"/>
        <c:axId val="32457856"/>
        <c:axId val="32459776"/>
      </c:lineChart>
      <c:catAx>
        <c:axId val="32457856"/>
        <c:scaling>
          <c:orientation val="minMax"/>
        </c:scaling>
        <c:delete val="0"/>
        <c:axPos val="b"/>
        <c:title>
          <c:tx>
            <c:rich>
              <a:bodyPr/>
              <a:lstStyle/>
              <a:p>
                <a:pPr>
                  <a:defRPr/>
                </a:pPr>
                <a:r>
                  <a:rPr lang="en-US"/>
                  <a:t>Income deciles, equivalised OECD scale</a:t>
                </a:r>
              </a:p>
            </c:rich>
          </c:tx>
          <c:layout/>
          <c:overlay val="0"/>
        </c:title>
        <c:numFmt formatCode="General" sourceLinked="1"/>
        <c:majorTickMark val="out"/>
        <c:minorTickMark val="none"/>
        <c:tickLblPos val="nextTo"/>
        <c:crossAx val="32459776"/>
        <c:crosses val="autoZero"/>
        <c:auto val="1"/>
        <c:lblAlgn val="ctr"/>
        <c:lblOffset val="100"/>
        <c:noMultiLvlLbl val="0"/>
      </c:catAx>
      <c:valAx>
        <c:axId val="32459776"/>
        <c:scaling>
          <c:orientation val="minMax"/>
        </c:scaling>
        <c:delete val="0"/>
        <c:axPos val="l"/>
        <c:majorGridlines/>
        <c:title>
          <c:tx>
            <c:rich>
              <a:bodyPr rot="-5400000" vert="horz"/>
              <a:lstStyle/>
              <a:p>
                <a:pPr>
                  <a:defRPr/>
                </a:pPr>
                <a:r>
                  <a:rPr lang="en-US" dirty="0" smtClean="0"/>
                  <a:t>Annual  </a:t>
                </a:r>
                <a:r>
                  <a:rPr lang="en-US" dirty="0" err="1" smtClean="0"/>
                  <a:t>hh</a:t>
                </a:r>
                <a:r>
                  <a:rPr lang="en-US" dirty="0" smtClean="0"/>
                  <a:t> CO2</a:t>
                </a:r>
                <a:r>
                  <a:rPr lang="en-US" dirty="0"/>
                  <a:t>, </a:t>
                </a:r>
                <a:r>
                  <a:rPr lang="en-US" dirty="0" err="1"/>
                  <a:t>tonnes</a:t>
                </a:r>
                <a:endParaRPr lang="en-US" dirty="0"/>
              </a:p>
            </c:rich>
          </c:tx>
          <c:layout/>
          <c:overlay val="0"/>
        </c:title>
        <c:numFmt formatCode="General" sourceLinked="1"/>
        <c:majorTickMark val="out"/>
        <c:minorTickMark val="none"/>
        <c:tickLblPos val="nextTo"/>
        <c:crossAx val="32457856"/>
        <c:crosses val="autoZero"/>
        <c:crossBetween val="between"/>
      </c:valAx>
    </c:plotArea>
    <c:legend>
      <c:legendPos val="r"/>
      <c:layout>
        <c:manualLayout>
          <c:xMode val="edge"/>
          <c:yMode val="edge"/>
          <c:x val="0.74847285939151631"/>
          <c:y val="0.30957285610240842"/>
          <c:w val="0.24871631658997026"/>
          <c:h val="0.42984575787875423"/>
        </c:manualLayout>
      </c:layout>
      <c:overlay val="0"/>
    </c:legend>
    <c:plotVisOnly val="1"/>
    <c:dispBlanksAs val="gap"/>
    <c:showDLblsOverMax val="0"/>
  </c:chart>
  <c:txPr>
    <a:bodyPr/>
    <a:lstStyle/>
    <a:p>
      <a:pPr>
        <a:defRPr baseline="0">
          <a:latin typeface="Georgia" pitchFamily="18"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598396154501603E-2"/>
          <c:y val="7.2976093681343279E-2"/>
          <c:w val="0.71470495435129988"/>
          <c:h val="0.7623611209590061"/>
        </c:manualLayout>
      </c:layout>
      <c:lineChart>
        <c:grouping val="standard"/>
        <c:varyColors val="0"/>
        <c:ser>
          <c:idx val="0"/>
          <c:order val="0"/>
          <c:spPr>
            <a:ln>
              <a:solidFill>
                <a:schemeClr val="tx1"/>
              </a:solidFill>
            </a:ln>
          </c:spPr>
          <c:marker>
            <c:symbol val="none"/>
          </c:marker>
          <c:cat>
            <c:numRef>
              <c:f>'Quantile only income total CO2'!$B$19:$B$27</c:f>
              <c:numCache>
                <c:formatCode>General</c:formatCode>
                <c:ptCount val="9"/>
                <c:pt idx="0">
                  <c:v>0.1</c:v>
                </c:pt>
                <c:pt idx="1">
                  <c:v>0.2</c:v>
                </c:pt>
                <c:pt idx="2">
                  <c:v>0.3</c:v>
                </c:pt>
                <c:pt idx="3">
                  <c:v>0.4</c:v>
                </c:pt>
                <c:pt idx="4">
                  <c:v>0.5</c:v>
                </c:pt>
                <c:pt idx="5">
                  <c:v>0.6</c:v>
                </c:pt>
                <c:pt idx="6">
                  <c:v>0.7</c:v>
                </c:pt>
                <c:pt idx="7">
                  <c:v>0.8</c:v>
                </c:pt>
                <c:pt idx="8">
                  <c:v>0.9</c:v>
                </c:pt>
              </c:numCache>
            </c:numRef>
          </c:cat>
          <c:val>
            <c:numRef>
              <c:f>'Quantile only income total CO2'!$C$19:$C$27</c:f>
              <c:numCache>
                <c:formatCode>General</c:formatCode>
                <c:ptCount val="9"/>
                <c:pt idx="0">
                  <c:v>0.73899999999999999</c:v>
                </c:pt>
                <c:pt idx="1">
                  <c:v>0.71699999999999997</c:v>
                </c:pt>
                <c:pt idx="2">
                  <c:v>0.69699999999999995</c:v>
                </c:pt>
                <c:pt idx="3">
                  <c:v>0.67900000000000005</c:v>
                </c:pt>
                <c:pt idx="4">
                  <c:v>0.65600000000000003</c:v>
                </c:pt>
                <c:pt idx="5">
                  <c:v>0.64</c:v>
                </c:pt>
                <c:pt idx="6">
                  <c:v>0.61799999999999999</c:v>
                </c:pt>
                <c:pt idx="7">
                  <c:v>0.58499999999999996</c:v>
                </c:pt>
                <c:pt idx="8">
                  <c:v>0.54600000000000004</c:v>
                </c:pt>
              </c:numCache>
            </c:numRef>
          </c:val>
          <c:smooth val="0"/>
        </c:ser>
        <c:ser>
          <c:idx val="1"/>
          <c:order val="1"/>
          <c:spPr>
            <a:ln w="3175">
              <a:solidFill>
                <a:schemeClr val="tx1"/>
              </a:solidFill>
              <a:prstDash val="sysDash"/>
            </a:ln>
          </c:spPr>
          <c:marker>
            <c:symbol val="none"/>
          </c:marker>
          <c:cat>
            <c:numRef>
              <c:f>'Quantile only income total CO2'!$B$19:$B$27</c:f>
              <c:numCache>
                <c:formatCode>General</c:formatCode>
                <c:ptCount val="9"/>
                <c:pt idx="0">
                  <c:v>0.1</c:v>
                </c:pt>
                <c:pt idx="1">
                  <c:v>0.2</c:v>
                </c:pt>
                <c:pt idx="2">
                  <c:v>0.3</c:v>
                </c:pt>
                <c:pt idx="3">
                  <c:v>0.4</c:v>
                </c:pt>
                <c:pt idx="4">
                  <c:v>0.5</c:v>
                </c:pt>
                <c:pt idx="5">
                  <c:v>0.6</c:v>
                </c:pt>
                <c:pt idx="6">
                  <c:v>0.7</c:v>
                </c:pt>
                <c:pt idx="7">
                  <c:v>0.8</c:v>
                </c:pt>
                <c:pt idx="8">
                  <c:v>0.9</c:v>
                </c:pt>
              </c:numCache>
            </c:numRef>
          </c:cat>
          <c:val>
            <c:numRef>
              <c:f>'Quantile only income total CO2'!$D$19:$D$27</c:f>
              <c:numCache>
                <c:formatCode>General</c:formatCode>
                <c:ptCount val="9"/>
                <c:pt idx="0">
                  <c:v>0.72347799999999995</c:v>
                </c:pt>
                <c:pt idx="1">
                  <c:v>0.70422750000000001</c:v>
                </c:pt>
                <c:pt idx="2">
                  <c:v>0.685612</c:v>
                </c:pt>
                <c:pt idx="3">
                  <c:v>0.6687820000000001</c:v>
                </c:pt>
                <c:pt idx="4">
                  <c:v>0.64543099999999998</c:v>
                </c:pt>
                <c:pt idx="5">
                  <c:v>0.62948950000000004</c:v>
                </c:pt>
                <c:pt idx="6">
                  <c:v>0.606846</c:v>
                </c:pt>
                <c:pt idx="7">
                  <c:v>0.57287100000000002</c:v>
                </c:pt>
                <c:pt idx="8">
                  <c:v>0.53217449999999999</c:v>
                </c:pt>
              </c:numCache>
            </c:numRef>
          </c:val>
          <c:smooth val="0"/>
        </c:ser>
        <c:ser>
          <c:idx val="2"/>
          <c:order val="2"/>
          <c:tx>
            <c:strRef>
              <c:f>'Quantile only income total CO2'!$E$19:$E$27</c:f>
              <c:strCache>
                <c:ptCount val="1"/>
                <c:pt idx="0">
                  <c:v>0.754522 0.7297725 0.708388 0.689218 0.666569 0.6505105 0.629154 0.597129 0.5598255</c:v>
                </c:pt>
              </c:strCache>
            </c:strRef>
          </c:tx>
          <c:spPr>
            <a:ln w="3175">
              <a:solidFill>
                <a:schemeClr val="tx1"/>
              </a:solidFill>
              <a:prstDash val="sysDash"/>
            </a:ln>
          </c:spPr>
          <c:marker>
            <c:symbol val="none"/>
          </c:marker>
          <c:cat>
            <c:numRef>
              <c:f>'Quantile only income total CO2'!$B$19:$B$27</c:f>
              <c:numCache>
                <c:formatCode>General</c:formatCode>
                <c:ptCount val="9"/>
                <c:pt idx="0">
                  <c:v>0.1</c:v>
                </c:pt>
                <c:pt idx="1">
                  <c:v>0.2</c:v>
                </c:pt>
                <c:pt idx="2">
                  <c:v>0.3</c:v>
                </c:pt>
                <c:pt idx="3">
                  <c:v>0.4</c:v>
                </c:pt>
                <c:pt idx="4">
                  <c:v>0.5</c:v>
                </c:pt>
                <c:pt idx="5">
                  <c:v>0.6</c:v>
                </c:pt>
                <c:pt idx="6">
                  <c:v>0.7</c:v>
                </c:pt>
                <c:pt idx="7">
                  <c:v>0.8</c:v>
                </c:pt>
                <c:pt idx="8">
                  <c:v>0.9</c:v>
                </c:pt>
              </c:numCache>
            </c:numRef>
          </c:cat>
          <c:val>
            <c:numRef>
              <c:f>'Quantile only income total CO2'!$E$19:$E$27</c:f>
              <c:numCache>
                <c:formatCode>General</c:formatCode>
                <c:ptCount val="9"/>
                <c:pt idx="0">
                  <c:v>0.75452200000000003</c:v>
                </c:pt>
                <c:pt idx="1">
                  <c:v>0.72977249999999994</c:v>
                </c:pt>
                <c:pt idx="2">
                  <c:v>0.70838799999999991</c:v>
                </c:pt>
                <c:pt idx="3">
                  <c:v>0.689218</c:v>
                </c:pt>
                <c:pt idx="4">
                  <c:v>0.66656900000000008</c:v>
                </c:pt>
                <c:pt idx="5">
                  <c:v>0.65051049999999999</c:v>
                </c:pt>
                <c:pt idx="6">
                  <c:v>0.62915399999999999</c:v>
                </c:pt>
                <c:pt idx="7">
                  <c:v>0.59712899999999991</c:v>
                </c:pt>
                <c:pt idx="8">
                  <c:v>0.55982550000000009</c:v>
                </c:pt>
              </c:numCache>
            </c:numRef>
          </c:val>
          <c:smooth val="0"/>
        </c:ser>
        <c:ser>
          <c:idx val="3"/>
          <c:order val="3"/>
          <c:spPr>
            <a:ln w="3175" cmpd="sng">
              <a:solidFill>
                <a:schemeClr val="tx1"/>
              </a:solidFill>
            </a:ln>
          </c:spPr>
          <c:marker>
            <c:symbol val="none"/>
          </c:marker>
          <c:val>
            <c:numRef>
              <c:f>'Quantile only income total CO2'!$F$19:$F$27</c:f>
              <c:numCache>
                <c:formatCode>General</c:formatCode>
                <c:ptCount val="9"/>
                <c:pt idx="0">
                  <c:v>0.64500000000000002</c:v>
                </c:pt>
                <c:pt idx="1">
                  <c:v>0.64500000000000002</c:v>
                </c:pt>
                <c:pt idx="2">
                  <c:v>0.64500000000000002</c:v>
                </c:pt>
                <c:pt idx="3">
                  <c:v>0.64500000000000002</c:v>
                </c:pt>
                <c:pt idx="4">
                  <c:v>0.64500000000000002</c:v>
                </c:pt>
                <c:pt idx="5">
                  <c:v>0.64500000000000002</c:v>
                </c:pt>
                <c:pt idx="6">
                  <c:v>0.64500000000000002</c:v>
                </c:pt>
                <c:pt idx="7">
                  <c:v>0.64500000000000002</c:v>
                </c:pt>
                <c:pt idx="8">
                  <c:v>0.64500000000000002</c:v>
                </c:pt>
              </c:numCache>
            </c:numRef>
          </c:val>
          <c:smooth val="0"/>
        </c:ser>
        <c:ser>
          <c:idx val="4"/>
          <c:order val="4"/>
          <c:spPr>
            <a:ln w="3175">
              <a:solidFill>
                <a:schemeClr val="tx1"/>
              </a:solidFill>
              <a:prstDash val="sysDash"/>
            </a:ln>
          </c:spPr>
          <c:marker>
            <c:symbol val="none"/>
          </c:marker>
          <c:val>
            <c:numRef>
              <c:f>'Quantile only income total CO2'!$G$19:$G$27</c:f>
              <c:numCache>
                <c:formatCode>General</c:formatCode>
                <c:ptCount val="9"/>
                <c:pt idx="0">
                  <c:v>0.63466500000000003</c:v>
                </c:pt>
                <c:pt idx="1">
                  <c:v>0.63466500000000003</c:v>
                </c:pt>
                <c:pt idx="2">
                  <c:v>0.63466500000000003</c:v>
                </c:pt>
                <c:pt idx="3">
                  <c:v>0.63466500000000003</c:v>
                </c:pt>
                <c:pt idx="4">
                  <c:v>0.63466500000000003</c:v>
                </c:pt>
                <c:pt idx="5">
                  <c:v>0.63466500000000003</c:v>
                </c:pt>
                <c:pt idx="6">
                  <c:v>0.63466500000000003</c:v>
                </c:pt>
                <c:pt idx="7">
                  <c:v>0.63466500000000003</c:v>
                </c:pt>
                <c:pt idx="8">
                  <c:v>0.63466500000000003</c:v>
                </c:pt>
              </c:numCache>
            </c:numRef>
          </c:val>
          <c:smooth val="0"/>
        </c:ser>
        <c:ser>
          <c:idx val="5"/>
          <c:order val="5"/>
          <c:spPr>
            <a:ln w="3175">
              <a:solidFill>
                <a:schemeClr val="tx1"/>
              </a:solidFill>
              <a:prstDash val="sysDash"/>
            </a:ln>
          </c:spPr>
          <c:marker>
            <c:symbol val="none"/>
          </c:marker>
          <c:val>
            <c:numRef>
              <c:f>'Quantile only income total CO2'!$H$19:$H$27</c:f>
              <c:numCache>
                <c:formatCode>General</c:formatCode>
                <c:ptCount val="9"/>
                <c:pt idx="0">
                  <c:v>0.65538799999999997</c:v>
                </c:pt>
                <c:pt idx="1">
                  <c:v>0.65538799999999997</c:v>
                </c:pt>
                <c:pt idx="2">
                  <c:v>0.65538799999999997</c:v>
                </c:pt>
                <c:pt idx="3">
                  <c:v>0.65538799999999997</c:v>
                </c:pt>
                <c:pt idx="4">
                  <c:v>0.65538799999999997</c:v>
                </c:pt>
                <c:pt idx="5">
                  <c:v>0.65538799999999997</c:v>
                </c:pt>
                <c:pt idx="6">
                  <c:v>0.65538799999999997</c:v>
                </c:pt>
                <c:pt idx="7">
                  <c:v>0.65538799999999997</c:v>
                </c:pt>
                <c:pt idx="8">
                  <c:v>0.65538799999999997</c:v>
                </c:pt>
              </c:numCache>
            </c:numRef>
          </c:val>
          <c:smooth val="0"/>
        </c:ser>
        <c:dLbls>
          <c:showLegendKey val="0"/>
          <c:showVal val="0"/>
          <c:showCatName val="0"/>
          <c:showSerName val="0"/>
          <c:showPercent val="0"/>
          <c:showBubbleSize val="0"/>
        </c:dLbls>
        <c:marker val="1"/>
        <c:smooth val="0"/>
        <c:axId val="195976576"/>
        <c:axId val="195982464"/>
      </c:lineChart>
      <c:catAx>
        <c:axId val="195976576"/>
        <c:scaling>
          <c:orientation val="minMax"/>
        </c:scaling>
        <c:delete val="0"/>
        <c:axPos val="b"/>
        <c:numFmt formatCode="General" sourceLinked="1"/>
        <c:majorTickMark val="out"/>
        <c:minorTickMark val="none"/>
        <c:tickLblPos val="nextTo"/>
        <c:crossAx val="195982464"/>
        <c:crosses val="autoZero"/>
        <c:auto val="1"/>
        <c:lblAlgn val="ctr"/>
        <c:lblOffset val="100"/>
        <c:noMultiLvlLbl val="0"/>
      </c:catAx>
      <c:valAx>
        <c:axId val="195982464"/>
        <c:scaling>
          <c:orientation val="minMax"/>
          <c:max val="1.1000000000000001"/>
          <c:min val="0.4"/>
        </c:scaling>
        <c:delete val="0"/>
        <c:axPos val="l"/>
        <c:majorGridlines>
          <c:spPr>
            <a:ln>
              <a:noFill/>
            </a:ln>
          </c:spPr>
        </c:majorGridlines>
        <c:numFmt formatCode="General" sourceLinked="1"/>
        <c:majorTickMark val="out"/>
        <c:minorTickMark val="none"/>
        <c:tickLblPos val="nextTo"/>
        <c:crossAx val="195976576"/>
        <c:crosses val="autoZero"/>
        <c:crossBetween val="between"/>
        <c:majorUnit val="0.1"/>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'Quintile only income transport'!$B$17:$B$25</c:f>
              <c:strCache>
                <c:ptCount val="1"/>
                <c:pt idx="0">
                  <c:v>0.1 0.2 0.3 0.4 0.5 0.6 0.7 0.8 0.9</c:v>
                </c:pt>
              </c:strCache>
            </c:strRef>
          </c:tx>
          <c:spPr>
            <a:ln>
              <a:solidFill>
                <a:schemeClr val="tx1"/>
              </a:solidFill>
            </a:ln>
          </c:spPr>
          <c:marker>
            <c:symbol val="none"/>
          </c:marker>
          <c:cat>
            <c:numRef>
              <c:f>'Quntile only income indirect'!$C$26:$C$34</c:f>
              <c:numCache>
                <c:formatCode>General</c:formatCode>
                <c:ptCount val="9"/>
                <c:pt idx="0">
                  <c:v>0.1</c:v>
                </c:pt>
                <c:pt idx="1">
                  <c:v>0.2</c:v>
                </c:pt>
                <c:pt idx="2">
                  <c:v>0.3</c:v>
                </c:pt>
                <c:pt idx="3">
                  <c:v>0.4</c:v>
                </c:pt>
                <c:pt idx="4">
                  <c:v>0.5</c:v>
                </c:pt>
                <c:pt idx="5">
                  <c:v>0.6</c:v>
                </c:pt>
                <c:pt idx="6">
                  <c:v>0.7</c:v>
                </c:pt>
                <c:pt idx="7">
                  <c:v>0.8</c:v>
                </c:pt>
                <c:pt idx="8">
                  <c:v>0.9</c:v>
                </c:pt>
              </c:numCache>
            </c:numRef>
          </c:cat>
          <c:val>
            <c:numRef>
              <c:f>'Quintile only income transport'!$C$17:$C$25</c:f>
              <c:numCache>
                <c:formatCode>General</c:formatCode>
                <c:ptCount val="9"/>
                <c:pt idx="0">
                  <c:v>1.2270000000000001</c:v>
                </c:pt>
                <c:pt idx="1">
                  <c:v>1.0900000000000001</c:v>
                </c:pt>
                <c:pt idx="2">
                  <c:v>1.004</c:v>
                </c:pt>
                <c:pt idx="3">
                  <c:v>0.94099999999999995</c:v>
                </c:pt>
                <c:pt idx="4">
                  <c:v>0.88900000000000001</c:v>
                </c:pt>
                <c:pt idx="5">
                  <c:v>0.83899999999999997</c:v>
                </c:pt>
                <c:pt idx="6">
                  <c:v>0.79600000000000004</c:v>
                </c:pt>
                <c:pt idx="7">
                  <c:v>0.753</c:v>
                </c:pt>
                <c:pt idx="8">
                  <c:v>0.68</c:v>
                </c:pt>
              </c:numCache>
            </c:numRef>
          </c:val>
          <c:smooth val="0"/>
        </c:ser>
        <c:ser>
          <c:idx val="1"/>
          <c:order val="1"/>
          <c:spPr>
            <a:ln w="3175">
              <a:solidFill>
                <a:schemeClr val="tx1"/>
              </a:solidFill>
              <a:prstDash val="sysDash"/>
            </a:ln>
          </c:spPr>
          <c:marker>
            <c:symbol val="none"/>
          </c:marker>
          <c:cat>
            <c:numRef>
              <c:f>'Quntile only income indirect'!$C$26:$C$34</c:f>
              <c:numCache>
                <c:formatCode>General</c:formatCode>
                <c:ptCount val="9"/>
                <c:pt idx="0">
                  <c:v>0.1</c:v>
                </c:pt>
                <c:pt idx="1">
                  <c:v>0.2</c:v>
                </c:pt>
                <c:pt idx="2">
                  <c:v>0.3</c:v>
                </c:pt>
                <c:pt idx="3">
                  <c:v>0.4</c:v>
                </c:pt>
                <c:pt idx="4">
                  <c:v>0.5</c:v>
                </c:pt>
                <c:pt idx="5">
                  <c:v>0.6</c:v>
                </c:pt>
                <c:pt idx="6">
                  <c:v>0.7</c:v>
                </c:pt>
                <c:pt idx="7">
                  <c:v>0.8</c:v>
                </c:pt>
                <c:pt idx="8">
                  <c:v>0.9</c:v>
                </c:pt>
              </c:numCache>
            </c:numRef>
          </c:cat>
          <c:val>
            <c:numRef>
              <c:f>'Quintile only income transport'!$D$17:$D$25</c:f>
              <c:numCache>
                <c:formatCode>General</c:formatCode>
                <c:ptCount val="9"/>
                <c:pt idx="0">
                  <c:v>1.17669</c:v>
                </c:pt>
                <c:pt idx="1">
                  <c:v>1.0537300000000001</c:v>
                </c:pt>
                <c:pt idx="2">
                  <c:v>0.97631000000000001</c:v>
                </c:pt>
                <c:pt idx="3">
                  <c:v>0.91662499999999991</c:v>
                </c:pt>
                <c:pt idx="4">
                  <c:v>0.86638000000000004</c:v>
                </c:pt>
                <c:pt idx="5">
                  <c:v>0.81637999999999999</c:v>
                </c:pt>
                <c:pt idx="6">
                  <c:v>0.77357500000000001</c:v>
                </c:pt>
                <c:pt idx="7">
                  <c:v>0.72882000000000002</c:v>
                </c:pt>
                <c:pt idx="8">
                  <c:v>0.64997000000000005</c:v>
                </c:pt>
              </c:numCache>
            </c:numRef>
          </c:val>
          <c:smooth val="0"/>
        </c:ser>
        <c:ser>
          <c:idx val="2"/>
          <c:order val="2"/>
          <c:spPr>
            <a:ln w="3175">
              <a:solidFill>
                <a:schemeClr val="tx1"/>
              </a:solidFill>
              <a:prstDash val="sysDash"/>
            </a:ln>
          </c:spPr>
          <c:marker>
            <c:symbol val="none"/>
          </c:marker>
          <c:cat>
            <c:numRef>
              <c:f>'Quntile only income indirect'!$C$26:$C$34</c:f>
              <c:numCache>
                <c:formatCode>General</c:formatCode>
                <c:ptCount val="9"/>
                <c:pt idx="0">
                  <c:v>0.1</c:v>
                </c:pt>
                <c:pt idx="1">
                  <c:v>0.2</c:v>
                </c:pt>
                <c:pt idx="2">
                  <c:v>0.3</c:v>
                </c:pt>
                <c:pt idx="3">
                  <c:v>0.4</c:v>
                </c:pt>
                <c:pt idx="4">
                  <c:v>0.5</c:v>
                </c:pt>
                <c:pt idx="5">
                  <c:v>0.6</c:v>
                </c:pt>
                <c:pt idx="6">
                  <c:v>0.7</c:v>
                </c:pt>
                <c:pt idx="7">
                  <c:v>0.8</c:v>
                </c:pt>
                <c:pt idx="8">
                  <c:v>0.9</c:v>
                </c:pt>
              </c:numCache>
            </c:numRef>
          </c:cat>
          <c:val>
            <c:numRef>
              <c:f>'Quintile only income transport'!$E$17:$E$25</c:f>
              <c:numCache>
                <c:formatCode>General</c:formatCode>
                <c:ptCount val="9"/>
                <c:pt idx="0">
                  <c:v>1.2773100000000002</c:v>
                </c:pt>
                <c:pt idx="1">
                  <c:v>1.1262700000000001</c:v>
                </c:pt>
                <c:pt idx="2">
                  <c:v>1.03169</c:v>
                </c:pt>
                <c:pt idx="3">
                  <c:v>0.96537499999999998</c:v>
                </c:pt>
                <c:pt idx="4">
                  <c:v>0.91161999999999999</c:v>
                </c:pt>
                <c:pt idx="5">
                  <c:v>0.86161999999999994</c:v>
                </c:pt>
                <c:pt idx="6">
                  <c:v>0.81842500000000007</c:v>
                </c:pt>
                <c:pt idx="7">
                  <c:v>0.77717999999999998</c:v>
                </c:pt>
                <c:pt idx="8">
                  <c:v>0.71003000000000005</c:v>
                </c:pt>
              </c:numCache>
            </c:numRef>
          </c:val>
          <c:smooth val="0"/>
        </c:ser>
        <c:ser>
          <c:idx val="3"/>
          <c:order val="3"/>
          <c:spPr>
            <a:ln w="3175" cmpd="sng">
              <a:solidFill>
                <a:schemeClr val="tx1"/>
              </a:solidFill>
            </a:ln>
          </c:spPr>
          <c:marker>
            <c:symbol val="none"/>
          </c:marker>
          <c:cat>
            <c:numRef>
              <c:f>'Quntile only income indirect'!$C$26:$C$34</c:f>
              <c:numCache>
                <c:formatCode>General</c:formatCode>
                <c:ptCount val="9"/>
                <c:pt idx="0">
                  <c:v>0.1</c:v>
                </c:pt>
                <c:pt idx="1">
                  <c:v>0.2</c:v>
                </c:pt>
                <c:pt idx="2">
                  <c:v>0.3</c:v>
                </c:pt>
                <c:pt idx="3">
                  <c:v>0.4</c:v>
                </c:pt>
                <c:pt idx="4">
                  <c:v>0.5</c:v>
                </c:pt>
                <c:pt idx="5">
                  <c:v>0.6</c:v>
                </c:pt>
                <c:pt idx="6">
                  <c:v>0.7</c:v>
                </c:pt>
                <c:pt idx="7">
                  <c:v>0.8</c:v>
                </c:pt>
                <c:pt idx="8">
                  <c:v>0.9</c:v>
                </c:pt>
              </c:numCache>
            </c:numRef>
          </c:cat>
          <c:val>
            <c:numRef>
              <c:f>'Quintile only income transport'!$F$17:$F$25</c:f>
              <c:numCache>
                <c:formatCode>General</c:formatCode>
                <c:ptCount val="9"/>
                <c:pt idx="0">
                  <c:v>0.92900000000000005</c:v>
                </c:pt>
                <c:pt idx="1">
                  <c:v>0.92900000000000005</c:v>
                </c:pt>
                <c:pt idx="2">
                  <c:v>0.92900000000000005</c:v>
                </c:pt>
                <c:pt idx="3">
                  <c:v>0.92900000000000005</c:v>
                </c:pt>
                <c:pt idx="4">
                  <c:v>0.92900000000000005</c:v>
                </c:pt>
                <c:pt idx="5">
                  <c:v>0.92900000000000005</c:v>
                </c:pt>
                <c:pt idx="6">
                  <c:v>0.92900000000000005</c:v>
                </c:pt>
                <c:pt idx="7">
                  <c:v>0.92900000000000005</c:v>
                </c:pt>
                <c:pt idx="8">
                  <c:v>0.92900000000000005</c:v>
                </c:pt>
              </c:numCache>
            </c:numRef>
          </c:val>
          <c:smooth val="0"/>
        </c:ser>
        <c:ser>
          <c:idx val="4"/>
          <c:order val="4"/>
          <c:spPr>
            <a:ln w="3175">
              <a:solidFill>
                <a:schemeClr val="tx1"/>
              </a:solidFill>
              <a:prstDash val="sysDash"/>
            </a:ln>
          </c:spPr>
          <c:marker>
            <c:symbol val="none"/>
          </c:marker>
          <c:cat>
            <c:numRef>
              <c:f>'Quntile only income indirect'!$C$26:$C$34</c:f>
              <c:numCache>
                <c:formatCode>General</c:formatCode>
                <c:ptCount val="9"/>
                <c:pt idx="0">
                  <c:v>0.1</c:v>
                </c:pt>
                <c:pt idx="1">
                  <c:v>0.2</c:v>
                </c:pt>
                <c:pt idx="2">
                  <c:v>0.3</c:v>
                </c:pt>
                <c:pt idx="3">
                  <c:v>0.4</c:v>
                </c:pt>
                <c:pt idx="4">
                  <c:v>0.5</c:v>
                </c:pt>
                <c:pt idx="5">
                  <c:v>0.6</c:v>
                </c:pt>
                <c:pt idx="6">
                  <c:v>0.7</c:v>
                </c:pt>
                <c:pt idx="7">
                  <c:v>0.8</c:v>
                </c:pt>
                <c:pt idx="8">
                  <c:v>0.9</c:v>
                </c:pt>
              </c:numCache>
            </c:numRef>
          </c:cat>
          <c:val>
            <c:numRef>
              <c:f>'Quintile only income transport'!$G$17:$G$25</c:f>
              <c:numCache>
                <c:formatCode>General</c:formatCode>
                <c:ptCount val="9"/>
                <c:pt idx="0">
                  <c:v>0.902285</c:v>
                </c:pt>
                <c:pt idx="1">
                  <c:v>0.902285</c:v>
                </c:pt>
                <c:pt idx="2">
                  <c:v>0.902285</c:v>
                </c:pt>
                <c:pt idx="3">
                  <c:v>0.902285</c:v>
                </c:pt>
                <c:pt idx="4">
                  <c:v>0.902285</c:v>
                </c:pt>
                <c:pt idx="5">
                  <c:v>0.902285</c:v>
                </c:pt>
                <c:pt idx="6">
                  <c:v>0.902285</c:v>
                </c:pt>
                <c:pt idx="7">
                  <c:v>0.902285</c:v>
                </c:pt>
                <c:pt idx="8">
                  <c:v>0.902285</c:v>
                </c:pt>
              </c:numCache>
            </c:numRef>
          </c:val>
          <c:smooth val="0"/>
        </c:ser>
        <c:ser>
          <c:idx val="5"/>
          <c:order val="5"/>
          <c:spPr>
            <a:ln w="3175">
              <a:solidFill>
                <a:schemeClr val="tx1"/>
              </a:solidFill>
              <a:prstDash val="sysDash"/>
            </a:ln>
          </c:spPr>
          <c:marker>
            <c:symbol val="none"/>
          </c:marker>
          <c:cat>
            <c:numRef>
              <c:f>'Quntile only income indirect'!$C$26:$C$34</c:f>
              <c:numCache>
                <c:formatCode>General</c:formatCode>
                <c:ptCount val="9"/>
                <c:pt idx="0">
                  <c:v>0.1</c:v>
                </c:pt>
                <c:pt idx="1">
                  <c:v>0.2</c:v>
                </c:pt>
                <c:pt idx="2">
                  <c:v>0.3</c:v>
                </c:pt>
                <c:pt idx="3">
                  <c:v>0.4</c:v>
                </c:pt>
                <c:pt idx="4">
                  <c:v>0.5</c:v>
                </c:pt>
                <c:pt idx="5">
                  <c:v>0.6</c:v>
                </c:pt>
                <c:pt idx="6">
                  <c:v>0.7</c:v>
                </c:pt>
                <c:pt idx="7">
                  <c:v>0.8</c:v>
                </c:pt>
                <c:pt idx="8">
                  <c:v>0.9</c:v>
                </c:pt>
              </c:numCache>
            </c:numRef>
          </c:cat>
          <c:val>
            <c:numRef>
              <c:f>'Quintile only income transport'!$H$17:$H$25</c:f>
              <c:numCache>
                <c:formatCode>General</c:formatCode>
                <c:ptCount val="9"/>
                <c:pt idx="0">
                  <c:v>0.95585200000000003</c:v>
                </c:pt>
                <c:pt idx="1">
                  <c:v>0.95585200000000003</c:v>
                </c:pt>
                <c:pt idx="2">
                  <c:v>0.95585200000000003</c:v>
                </c:pt>
                <c:pt idx="3">
                  <c:v>0.95585200000000003</c:v>
                </c:pt>
                <c:pt idx="4">
                  <c:v>0.95585200000000003</c:v>
                </c:pt>
                <c:pt idx="5">
                  <c:v>0.95585200000000003</c:v>
                </c:pt>
                <c:pt idx="6">
                  <c:v>0.95585200000000003</c:v>
                </c:pt>
                <c:pt idx="7">
                  <c:v>0.95585200000000003</c:v>
                </c:pt>
                <c:pt idx="8">
                  <c:v>0.95585200000000003</c:v>
                </c:pt>
              </c:numCache>
            </c:numRef>
          </c:val>
          <c:smooth val="0"/>
        </c:ser>
        <c:dLbls>
          <c:showLegendKey val="0"/>
          <c:showVal val="0"/>
          <c:showCatName val="0"/>
          <c:showSerName val="0"/>
          <c:showPercent val="0"/>
          <c:showBubbleSize val="0"/>
        </c:dLbls>
        <c:marker val="1"/>
        <c:smooth val="0"/>
        <c:axId val="195892352"/>
        <c:axId val="195893888"/>
      </c:lineChart>
      <c:catAx>
        <c:axId val="195892352"/>
        <c:scaling>
          <c:orientation val="minMax"/>
        </c:scaling>
        <c:delete val="0"/>
        <c:axPos val="b"/>
        <c:numFmt formatCode="General" sourceLinked="1"/>
        <c:majorTickMark val="out"/>
        <c:minorTickMark val="none"/>
        <c:tickLblPos val="nextTo"/>
        <c:crossAx val="195893888"/>
        <c:crossesAt val="0"/>
        <c:auto val="1"/>
        <c:lblAlgn val="ctr"/>
        <c:lblOffset val="100"/>
        <c:noMultiLvlLbl val="0"/>
      </c:catAx>
      <c:valAx>
        <c:axId val="195893888"/>
        <c:scaling>
          <c:orientation val="minMax"/>
          <c:max val="1.3"/>
          <c:min val="0.60000000000000009"/>
        </c:scaling>
        <c:delete val="0"/>
        <c:axPos val="l"/>
        <c:majorGridlines>
          <c:spPr>
            <a:ln>
              <a:noFill/>
            </a:ln>
          </c:spPr>
        </c:majorGridlines>
        <c:numFmt formatCode="General" sourceLinked="1"/>
        <c:majorTickMark val="out"/>
        <c:minorTickMark val="none"/>
        <c:tickLblPos val="nextTo"/>
        <c:crossAx val="195892352"/>
        <c:crosses val="autoZero"/>
        <c:crossBetween val="between"/>
        <c:majorUnit val="0.1"/>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Sheet3!$H$119</c:f>
              <c:strCache>
                <c:ptCount val="1"/>
                <c:pt idx="0">
                  <c:v>total</c:v>
                </c:pt>
              </c:strCache>
            </c:strRef>
          </c:tx>
          <c:marker>
            <c:symbol val="none"/>
          </c:marker>
          <c:cat>
            <c:strRef>
              <c:f>Sheet3!$I$127:$O$127</c:f>
              <c:strCache>
                <c:ptCount val="7"/>
                <c:pt idx="0">
                  <c:v>18-29</c:v>
                </c:pt>
                <c:pt idx="1">
                  <c:v>30-39</c:v>
                </c:pt>
                <c:pt idx="2">
                  <c:v>40-49</c:v>
                </c:pt>
                <c:pt idx="3">
                  <c:v>50-59</c:v>
                </c:pt>
                <c:pt idx="4">
                  <c:v>60-69</c:v>
                </c:pt>
                <c:pt idx="5">
                  <c:v>70-79</c:v>
                </c:pt>
                <c:pt idx="6">
                  <c:v>80+</c:v>
                </c:pt>
              </c:strCache>
            </c:strRef>
          </c:cat>
          <c:val>
            <c:numRef>
              <c:f>Sheet3!$I$128:$O$128</c:f>
              <c:numCache>
                <c:formatCode>General</c:formatCode>
                <c:ptCount val="7"/>
                <c:pt idx="0">
                  <c:v>17.342929999999999</c:v>
                </c:pt>
                <c:pt idx="1">
                  <c:v>22.67108</c:v>
                </c:pt>
                <c:pt idx="2">
                  <c:v>25.87725</c:v>
                </c:pt>
                <c:pt idx="3">
                  <c:v>24.733250000000002</c:v>
                </c:pt>
                <c:pt idx="4">
                  <c:v>20.748419999999999</c:v>
                </c:pt>
                <c:pt idx="5">
                  <c:v>14.922829999999999</c:v>
                </c:pt>
                <c:pt idx="6">
                  <c:v>10.86284</c:v>
                </c:pt>
              </c:numCache>
            </c:numRef>
          </c:val>
          <c:smooth val="0"/>
        </c:ser>
        <c:ser>
          <c:idx val="1"/>
          <c:order val="1"/>
          <c:tx>
            <c:strRef>
              <c:f>Sheet3!$H$120</c:f>
              <c:strCache>
                <c:ptCount val="1"/>
                <c:pt idx="0">
                  <c:v>id</c:v>
                </c:pt>
              </c:strCache>
            </c:strRef>
          </c:tx>
          <c:spPr>
            <a:ln>
              <a:prstDash val="sysDot"/>
            </a:ln>
          </c:spPr>
          <c:marker>
            <c:symbol val="none"/>
          </c:marker>
          <c:cat>
            <c:strRef>
              <c:f>Sheet3!$I$127:$O$127</c:f>
              <c:strCache>
                <c:ptCount val="7"/>
                <c:pt idx="0">
                  <c:v>18-29</c:v>
                </c:pt>
                <c:pt idx="1">
                  <c:v>30-39</c:v>
                </c:pt>
                <c:pt idx="2">
                  <c:v>40-49</c:v>
                </c:pt>
                <c:pt idx="3">
                  <c:v>50-59</c:v>
                </c:pt>
                <c:pt idx="4">
                  <c:v>60-69</c:v>
                </c:pt>
                <c:pt idx="5">
                  <c:v>70-79</c:v>
                </c:pt>
                <c:pt idx="6">
                  <c:v>80+</c:v>
                </c:pt>
              </c:strCache>
            </c:strRef>
          </c:cat>
          <c:val>
            <c:numRef>
              <c:f>Sheet3!$I$129:$O$129</c:f>
              <c:numCache>
                <c:formatCode>General</c:formatCode>
                <c:ptCount val="7"/>
                <c:pt idx="0">
                  <c:v>9.2625720000000005</c:v>
                </c:pt>
                <c:pt idx="1">
                  <c:v>11.85539</c:v>
                </c:pt>
                <c:pt idx="2">
                  <c:v>13.38003</c:v>
                </c:pt>
                <c:pt idx="3">
                  <c:v>12.418609999999999</c:v>
                </c:pt>
                <c:pt idx="4">
                  <c:v>10.127219999999999</c:v>
                </c:pt>
                <c:pt idx="5">
                  <c:v>7.1146839999999996</c:v>
                </c:pt>
                <c:pt idx="6">
                  <c:v>5.0097139999999998</c:v>
                </c:pt>
              </c:numCache>
            </c:numRef>
          </c:val>
          <c:smooth val="0"/>
        </c:ser>
        <c:ser>
          <c:idx val="2"/>
          <c:order val="2"/>
          <c:tx>
            <c:strRef>
              <c:f>Sheet3!$H$121</c:f>
              <c:strCache>
                <c:ptCount val="1"/>
                <c:pt idx="0">
                  <c:v>he</c:v>
                </c:pt>
              </c:strCache>
            </c:strRef>
          </c:tx>
          <c:spPr>
            <a:ln>
              <a:prstDash val="lgDashDot"/>
            </a:ln>
          </c:spPr>
          <c:marker>
            <c:symbol val="none"/>
          </c:marker>
          <c:cat>
            <c:strRef>
              <c:f>Sheet3!$I$127:$O$127</c:f>
              <c:strCache>
                <c:ptCount val="7"/>
                <c:pt idx="0">
                  <c:v>18-29</c:v>
                </c:pt>
                <c:pt idx="1">
                  <c:v>30-39</c:v>
                </c:pt>
                <c:pt idx="2">
                  <c:v>40-49</c:v>
                </c:pt>
                <c:pt idx="3">
                  <c:v>50-59</c:v>
                </c:pt>
                <c:pt idx="4">
                  <c:v>60-69</c:v>
                </c:pt>
                <c:pt idx="5">
                  <c:v>70-79</c:v>
                </c:pt>
                <c:pt idx="6">
                  <c:v>80+</c:v>
                </c:pt>
              </c:strCache>
            </c:strRef>
          </c:cat>
          <c:val>
            <c:numRef>
              <c:f>Sheet3!$I$130:$O$130</c:f>
              <c:numCache>
                <c:formatCode>General</c:formatCode>
                <c:ptCount val="7"/>
                <c:pt idx="0">
                  <c:v>3.701797</c:v>
                </c:pt>
                <c:pt idx="1">
                  <c:v>4.8883359999999998</c:v>
                </c:pt>
                <c:pt idx="2">
                  <c:v>5.731452</c:v>
                </c:pt>
                <c:pt idx="3">
                  <c:v>5.7678060000000002</c:v>
                </c:pt>
                <c:pt idx="4">
                  <c:v>5.2872640000000004</c:v>
                </c:pt>
                <c:pt idx="5">
                  <c:v>4.7608230000000002</c:v>
                </c:pt>
                <c:pt idx="6">
                  <c:v>4.5122770000000001</c:v>
                </c:pt>
              </c:numCache>
            </c:numRef>
          </c:val>
          <c:smooth val="0"/>
        </c:ser>
        <c:ser>
          <c:idx val="3"/>
          <c:order val="3"/>
          <c:tx>
            <c:strRef>
              <c:f>Sheet3!$H$122</c:f>
              <c:strCache>
                <c:ptCount val="1"/>
                <c:pt idx="0">
                  <c:v>trans</c:v>
                </c:pt>
              </c:strCache>
            </c:strRef>
          </c:tx>
          <c:spPr>
            <a:ln>
              <a:prstDash val="dash"/>
            </a:ln>
          </c:spPr>
          <c:marker>
            <c:symbol val="none"/>
          </c:marker>
          <c:cat>
            <c:strRef>
              <c:f>Sheet3!$I$127:$O$127</c:f>
              <c:strCache>
                <c:ptCount val="7"/>
                <c:pt idx="0">
                  <c:v>18-29</c:v>
                </c:pt>
                <c:pt idx="1">
                  <c:v>30-39</c:v>
                </c:pt>
                <c:pt idx="2">
                  <c:v>40-49</c:v>
                </c:pt>
                <c:pt idx="3">
                  <c:v>50-59</c:v>
                </c:pt>
                <c:pt idx="4">
                  <c:v>60-69</c:v>
                </c:pt>
                <c:pt idx="5">
                  <c:v>70-79</c:v>
                </c:pt>
                <c:pt idx="6">
                  <c:v>80+</c:v>
                </c:pt>
              </c:strCache>
            </c:strRef>
          </c:cat>
          <c:val>
            <c:numRef>
              <c:f>Sheet3!$I$131:$O$131</c:f>
              <c:numCache>
                <c:formatCode>General</c:formatCode>
                <c:ptCount val="7"/>
                <c:pt idx="0">
                  <c:v>4.3785610000000004</c:v>
                </c:pt>
                <c:pt idx="1">
                  <c:v>5.9273540000000002</c:v>
                </c:pt>
                <c:pt idx="2">
                  <c:v>6.7657699999999998</c:v>
                </c:pt>
                <c:pt idx="3">
                  <c:v>6.5468349999999997</c:v>
                </c:pt>
                <c:pt idx="4">
                  <c:v>5.3339379999999998</c:v>
                </c:pt>
                <c:pt idx="5">
                  <c:v>3.0473219999999999</c:v>
                </c:pt>
                <c:pt idx="6">
                  <c:v>1.3408500000000001</c:v>
                </c:pt>
              </c:numCache>
            </c:numRef>
          </c:val>
          <c:smooth val="0"/>
        </c:ser>
        <c:dLbls>
          <c:showLegendKey val="0"/>
          <c:showVal val="0"/>
          <c:showCatName val="0"/>
          <c:showSerName val="0"/>
          <c:showPercent val="0"/>
          <c:showBubbleSize val="0"/>
        </c:dLbls>
        <c:marker val="1"/>
        <c:smooth val="0"/>
        <c:axId val="34550912"/>
        <c:axId val="34552832"/>
      </c:lineChart>
      <c:catAx>
        <c:axId val="34550912"/>
        <c:scaling>
          <c:orientation val="minMax"/>
        </c:scaling>
        <c:delete val="0"/>
        <c:axPos val="b"/>
        <c:title>
          <c:tx>
            <c:rich>
              <a:bodyPr/>
              <a:lstStyle/>
              <a:p>
                <a:pPr>
                  <a:defRPr/>
                </a:pPr>
                <a:r>
                  <a:rPr lang="en-US"/>
                  <a:t>Age group</a:t>
                </a:r>
              </a:p>
            </c:rich>
          </c:tx>
          <c:layout/>
          <c:overlay val="0"/>
        </c:title>
        <c:majorTickMark val="out"/>
        <c:minorTickMark val="none"/>
        <c:tickLblPos val="nextTo"/>
        <c:crossAx val="34552832"/>
        <c:crosses val="autoZero"/>
        <c:auto val="1"/>
        <c:lblAlgn val="ctr"/>
        <c:lblOffset val="100"/>
        <c:noMultiLvlLbl val="0"/>
      </c:catAx>
      <c:valAx>
        <c:axId val="34552832"/>
        <c:scaling>
          <c:orientation val="minMax"/>
        </c:scaling>
        <c:delete val="0"/>
        <c:axPos val="l"/>
        <c:majorGridlines/>
        <c:title>
          <c:tx>
            <c:rich>
              <a:bodyPr rot="-5400000" vert="horz"/>
              <a:lstStyle/>
              <a:p>
                <a:pPr>
                  <a:defRPr/>
                </a:pPr>
                <a:r>
                  <a:rPr lang="en-US"/>
                  <a:t>Annual household CO2, tonnes</a:t>
                </a:r>
              </a:p>
            </c:rich>
          </c:tx>
          <c:layout/>
          <c:overlay val="0"/>
        </c:title>
        <c:numFmt formatCode="General" sourceLinked="1"/>
        <c:majorTickMark val="out"/>
        <c:minorTickMark val="none"/>
        <c:tickLblPos val="nextTo"/>
        <c:crossAx val="34550912"/>
        <c:crosses val="autoZero"/>
        <c:crossBetween val="between"/>
      </c:valAx>
    </c:plotArea>
    <c:legend>
      <c:legendPos val="r"/>
      <c:layout/>
      <c:overlay val="0"/>
    </c:legend>
    <c:plotVisOnly val="1"/>
    <c:dispBlanksAs val="gap"/>
    <c:showDLblsOverMax val="0"/>
  </c:chart>
  <c:txPr>
    <a:bodyPr/>
    <a:lstStyle/>
    <a:p>
      <a:pPr>
        <a:defRPr baseline="0">
          <a:latin typeface="Georgia" pitchFamily="18"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57520332379977"/>
          <c:y val="5.6010919193676657E-2"/>
          <c:w val="0.74394242199545679"/>
          <c:h val="0.71062945052081472"/>
        </c:manualLayout>
      </c:layout>
      <c:lineChart>
        <c:grouping val="standard"/>
        <c:varyColors val="0"/>
        <c:ser>
          <c:idx val="0"/>
          <c:order val="0"/>
          <c:tx>
            <c:strRef>
              <c:f>Graphs!$B$1</c:f>
              <c:strCache>
                <c:ptCount val="1"/>
                <c:pt idx="0">
                  <c:v>total</c:v>
                </c:pt>
              </c:strCache>
            </c:strRef>
          </c:tx>
          <c:marker>
            <c:symbol val="none"/>
          </c:marker>
          <c:val>
            <c:numRef>
              <c:f>Graphs!$B$3:$B$12</c:f>
              <c:numCache>
                <c:formatCode>General</c:formatCode>
                <c:ptCount val="10"/>
                <c:pt idx="0">
                  <c:v>0.15908739999999999</c:v>
                </c:pt>
                <c:pt idx="1">
                  <c:v>0.1155841</c:v>
                </c:pt>
                <c:pt idx="2">
                  <c:v>0.1014345</c:v>
                </c:pt>
                <c:pt idx="3">
                  <c:v>9.30232E-2</c:v>
                </c:pt>
                <c:pt idx="4">
                  <c:v>8.5046099999999999E-2</c:v>
                </c:pt>
                <c:pt idx="5">
                  <c:v>8.0557799999999999E-2</c:v>
                </c:pt>
                <c:pt idx="6">
                  <c:v>7.7219099999999999E-2</c:v>
                </c:pt>
                <c:pt idx="7">
                  <c:v>7.2398500000000005E-2</c:v>
                </c:pt>
                <c:pt idx="8">
                  <c:v>6.5860699999999994E-2</c:v>
                </c:pt>
                <c:pt idx="9">
                  <c:v>5.6244700000000002E-2</c:v>
                </c:pt>
              </c:numCache>
            </c:numRef>
          </c:val>
          <c:smooth val="0"/>
        </c:ser>
        <c:ser>
          <c:idx val="3"/>
          <c:order val="1"/>
          <c:tx>
            <c:strRef>
              <c:f>Graphs!$E$1</c:f>
              <c:strCache>
                <c:ptCount val="1"/>
                <c:pt idx="0">
                  <c:v>indirect</c:v>
                </c:pt>
              </c:strCache>
            </c:strRef>
          </c:tx>
          <c:spPr>
            <a:ln>
              <a:prstDash val="sysDash"/>
            </a:ln>
          </c:spPr>
          <c:marker>
            <c:symbol val="none"/>
          </c:marker>
          <c:val>
            <c:numRef>
              <c:f>Graphs!$E$3:$E$12</c:f>
              <c:numCache>
                <c:formatCode>General</c:formatCode>
                <c:ptCount val="10"/>
                <c:pt idx="0">
                  <c:v>7.9129699999999997E-2</c:v>
                </c:pt>
                <c:pt idx="1">
                  <c:v>5.5604199999999999E-2</c:v>
                </c:pt>
                <c:pt idx="2">
                  <c:v>5.0010800000000001E-2</c:v>
                </c:pt>
                <c:pt idx="3">
                  <c:v>4.59385E-2</c:v>
                </c:pt>
                <c:pt idx="4">
                  <c:v>4.2557900000000003E-2</c:v>
                </c:pt>
                <c:pt idx="5">
                  <c:v>4.0785500000000002E-2</c:v>
                </c:pt>
                <c:pt idx="6">
                  <c:v>3.9213600000000001E-2</c:v>
                </c:pt>
                <c:pt idx="7">
                  <c:v>3.6551199999999999E-2</c:v>
                </c:pt>
                <c:pt idx="8">
                  <c:v>3.3559699999999998E-2</c:v>
                </c:pt>
                <c:pt idx="9">
                  <c:v>2.8372399999999999E-2</c:v>
                </c:pt>
              </c:numCache>
            </c:numRef>
          </c:val>
          <c:smooth val="0"/>
        </c:ser>
        <c:ser>
          <c:idx val="2"/>
          <c:order val="2"/>
          <c:tx>
            <c:strRef>
              <c:f>Graphs!$D$1</c:f>
              <c:strCache>
                <c:ptCount val="1"/>
                <c:pt idx="0">
                  <c:v>transport</c:v>
                </c:pt>
              </c:strCache>
            </c:strRef>
          </c:tx>
          <c:spPr>
            <a:ln>
              <a:prstDash val="lgDash"/>
            </a:ln>
          </c:spPr>
          <c:marker>
            <c:symbol val="none"/>
          </c:marker>
          <c:val>
            <c:numRef>
              <c:f>Graphs!$D$3:$D$12</c:f>
              <c:numCache>
                <c:formatCode>General</c:formatCode>
                <c:ptCount val="10"/>
                <c:pt idx="0">
                  <c:v>2.2474899999999999E-2</c:v>
                </c:pt>
                <c:pt idx="1">
                  <c:v>1.77819E-2</c:v>
                </c:pt>
                <c:pt idx="2">
                  <c:v>1.8668500000000001E-2</c:v>
                </c:pt>
                <c:pt idx="3">
                  <c:v>1.9457599999999999E-2</c:v>
                </c:pt>
                <c:pt idx="4">
                  <c:v>1.8801600000000002E-2</c:v>
                </c:pt>
                <c:pt idx="5">
                  <c:v>1.9416900000000001E-2</c:v>
                </c:pt>
                <c:pt idx="6">
                  <c:v>1.9813799999999999E-2</c:v>
                </c:pt>
                <c:pt idx="7">
                  <c:v>1.9710499999999999E-2</c:v>
                </c:pt>
                <c:pt idx="8">
                  <c:v>1.8712099999999999E-2</c:v>
                </c:pt>
                <c:pt idx="9">
                  <c:v>1.7165199999999999E-2</c:v>
                </c:pt>
              </c:numCache>
            </c:numRef>
          </c:val>
          <c:smooth val="0"/>
        </c:ser>
        <c:ser>
          <c:idx val="1"/>
          <c:order val="3"/>
          <c:tx>
            <c:strRef>
              <c:f>Graphs!$C$1</c:f>
              <c:strCache>
                <c:ptCount val="1"/>
                <c:pt idx="0">
                  <c:v>home energy </c:v>
                </c:pt>
              </c:strCache>
            </c:strRef>
          </c:tx>
          <c:spPr>
            <a:ln>
              <a:prstDash val="dashDot"/>
            </a:ln>
          </c:spPr>
          <c:marker>
            <c:symbol val="none"/>
          </c:marker>
          <c:val>
            <c:numRef>
              <c:f>Graphs!$C$3:$C$12</c:f>
              <c:numCache>
                <c:formatCode>General</c:formatCode>
                <c:ptCount val="10"/>
                <c:pt idx="0">
                  <c:v>5.7482699999999998E-2</c:v>
                </c:pt>
                <c:pt idx="1">
                  <c:v>4.2197999999999999E-2</c:v>
                </c:pt>
                <c:pt idx="2">
                  <c:v>3.2755199999999998E-2</c:v>
                </c:pt>
                <c:pt idx="3">
                  <c:v>2.7627100000000002E-2</c:v>
                </c:pt>
                <c:pt idx="4">
                  <c:v>2.3686599999999999E-2</c:v>
                </c:pt>
                <c:pt idx="5">
                  <c:v>2.0355399999999999E-2</c:v>
                </c:pt>
                <c:pt idx="6">
                  <c:v>1.8191700000000002E-2</c:v>
                </c:pt>
                <c:pt idx="7">
                  <c:v>1.61368E-2</c:v>
                </c:pt>
                <c:pt idx="8">
                  <c:v>1.3588899999999999E-2</c:v>
                </c:pt>
                <c:pt idx="9">
                  <c:v>1.0707E-2</c:v>
                </c:pt>
              </c:numCache>
            </c:numRef>
          </c:val>
          <c:smooth val="0"/>
        </c:ser>
        <c:dLbls>
          <c:showLegendKey val="0"/>
          <c:showVal val="0"/>
          <c:showCatName val="0"/>
          <c:showSerName val="0"/>
          <c:showPercent val="0"/>
          <c:showBubbleSize val="0"/>
        </c:dLbls>
        <c:marker val="1"/>
        <c:smooth val="0"/>
        <c:axId val="34051968"/>
        <c:axId val="34162176"/>
      </c:lineChart>
      <c:catAx>
        <c:axId val="34051968"/>
        <c:scaling>
          <c:orientation val="minMax"/>
        </c:scaling>
        <c:delete val="0"/>
        <c:axPos val="b"/>
        <c:title>
          <c:tx>
            <c:rich>
              <a:bodyPr/>
              <a:lstStyle/>
              <a:p>
                <a:pPr>
                  <a:defRPr/>
                </a:pPr>
                <a:r>
                  <a:rPr lang="en-GB"/>
                  <a:t>Decile</a:t>
                </a:r>
                <a:r>
                  <a:rPr lang="en-GB" baseline="0"/>
                  <a:t> of Equivalised Household Income (modified OECD scale)</a:t>
                </a:r>
                <a:endParaRPr lang="en-GB"/>
              </a:p>
            </c:rich>
          </c:tx>
          <c:layout>
            <c:manualLayout>
              <c:xMode val="edge"/>
              <c:yMode val="edge"/>
              <c:x val="0.11865529308836395"/>
              <c:y val="0.87868037328667248"/>
            </c:manualLayout>
          </c:layout>
          <c:overlay val="0"/>
        </c:title>
        <c:majorTickMark val="none"/>
        <c:minorTickMark val="none"/>
        <c:tickLblPos val="nextTo"/>
        <c:crossAx val="34162176"/>
        <c:crosses val="autoZero"/>
        <c:auto val="1"/>
        <c:lblAlgn val="ctr"/>
        <c:lblOffset val="100"/>
        <c:noMultiLvlLbl val="0"/>
      </c:catAx>
      <c:valAx>
        <c:axId val="34162176"/>
        <c:scaling>
          <c:orientation val="minMax"/>
        </c:scaling>
        <c:delete val="0"/>
        <c:axPos val="l"/>
        <c:majorGridlines/>
        <c:title>
          <c:tx>
            <c:rich>
              <a:bodyPr/>
              <a:lstStyle/>
              <a:p>
                <a:pPr>
                  <a:defRPr/>
                </a:pPr>
                <a:r>
                  <a:rPr lang="en-GB"/>
                  <a:t>Proportion</a:t>
                </a:r>
                <a:r>
                  <a:rPr lang="en-GB" baseline="0"/>
                  <a:t> income for tax</a:t>
                </a:r>
                <a:endParaRPr lang="en-GB"/>
              </a:p>
            </c:rich>
          </c:tx>
          <c:layout/>
          <c:overlay val="0"/>
        </c:title>
        <c:numFmt formatCode="General" sourceLinked="1"/>
        <c:majorTickMark val="out"/>
        <c:minorTickMark val="none"/>
        <c:tickLblPos val="nextTo"/>
        <c:crossAx val="34051968"/>
        <c:crosses val="autoZero"/>
        <c:crossBetween val="between"/>
      </c:valAx>
    </c:plotArea>
    <c:legend>
      <c:legendPos val="r"/>
      <c:layout>
        <c:manualLayout>
          <c:xMode val="edge"/>
          <c:yMode val="edge"/>
          <c:x val="0.6171326342054777"/>
          <c:y val="5.78902376338781E-2"/>
          <c:w val="0.28953144309876061"/>
          <c:h val="0.37219720966297792"/>
        </c:manualLayout>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1"/>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l">
              <a:defRPr sz="1200">
                <a:latin typeface="Arial" charset="0"/>
              </a:defRPr>
            </a:lvl1pPr>
          </a:lstStyle>
          <a:p>
            <a:pPr>
              <a:defRPr/>
            </a:pPr>
            <a:endParaRPr lang="en-GB"/>
          </a:p>
        </p:txBody>
      </p:sp>
      <p:sp>
        <p:nvSpPr>
          <p:cNvPr id="20483" name="Rectangle 3"/>
          <p:cNvSpPr>
            <a:spLocks noGrp="1" noChangeArrowheads="1"/>
          </p:cNvSpPr>
          <p:nvPr>
            <p:ph type="dt" sz="quarter" idx="1"/>
          </p:nvPr>
        </p:nvSpPr>
        <p:spPr bwMode="auto">
          <a:xfrm>
            <a:off x="3850444" y="1"/>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200">
                <a:latin typeface="Arial" charset="0"/>
              </a:defRPr>
            </a:lvl1pPr>
          </a:lstStyle>
          <a:p>
            <a:pPr>
              <a:defRPr/>
            </a:pPr>
            <a:endParaRPr lang="en-GB"/>
          </a:p>
        </p:txBody>
      </p:sp>
      <p:sp>
        <p:nvSpPr>
          <p:cNvPr id="20484" name="Rectangle 4"/>
          <p:cNvSpPr>
            <a:spLocks noGrp="1" noChangeArrowheads="1"/>
          </p:cNvSpPr>
          <p:nvPr>
            <p:ph type="ftr" sz="quarter" idx="2"/>
          </p:nvPr>
        </p:nvSpPr>
        <p:spPr bwMode="auto">
          <a:xfrm>
            <a:off x="1"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l">
              <a:defRPr sz="1200">
                <a:latin typeface="Arial" charset="0"/>
              </a:defRPr>
            </a:lvl1pPr>
          </a:lstStyle>
          <a:p>
            <a:pPr>
              <a:defRPr/>
            </a:pPr>
            <a:endParaRPr lang="en-GB"/>
          </a:p>
        </p:txBody>
      </p:sp>
      <p:sp>
        <p:nvSpPr>
          <p:cNvPr id="20485" name="Rectangle 5"/>
          <p:cNvSpPr>
            <a:spLocks noGrp="1" noChangeArrowheads="1"/>
          </p:cNvSpPr>
          <p:nvPr>
            <p:ph type="sldNum" sz="quarter" idx="3"/>
          </p:nvPr>
        </p:nvSpPr>
        <p:spPr bwMode="auto">
          <a:xfrm>
            <a:off x="3850444"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r">
              <a:defRPr sz="1200">
                <a:latin typeface="Arial" charset="0"/>
              </a:defRPr>
            </a:lvl1pPr>
          </a:lstStyle>
          <a:p>
            <a:pPr>
              <a:defRPr/>
            </a:pPr>
            <a:fld id="{0A96F1E3-FA6B-4393-8A36-C5072B24541C}" type="slidenum">
              <a:rPr lang="en-GB"/>
              <a:pPr>
                <a:defRPr/>
              </a:pPr>
              <a:t>‹#›</a:t>
            </a:fld>
            <a:endParaRPr lang="en-GB"/>
          </a:p>
        </p:txBody>
      </p:sp>
    </p:spTree>
    <p:extLst>
      <p:ext uri="{BB962C8B-B14F-4D97-AF65-F5344CB8AC3E}">
        <p14:creationId xmlns:p14="http://schemas.microsoft.com/office/powerpoint/2010/main" val="3288245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2" tIns="45716" rIns="91432" bIns="45716" numCol="1" anchor="t" anchorCtr="0" compatLnSpc="1">
            <a:prstTxWarp prst="textNoShape">
              <a:avLst/>
            </a:prstTxWarp>
          </a:bodyPr>
          <a:lstStyle>
            <a:lvl1pPr algn="l">
              <a:defRPr sz="1200">
                <a:latin typeface="Arial" charset="0"/>
              </a:defRPr>
            </a:lvl1pPr>
          </a:lstStyle>
          <a:p>
            <a:pPr>
              <a:defRPr/>
            </a:pPr>
            <a:endParaRPr lang="en-GB"/>
          </a:p>
        </p:txBody>
      </p:sp>
      <p:sp>
        <p:nvSpPr>
          <p:cNvPr id="6147" name="Rectangle 3"/>
          <p:cNvSpPr>
            <a:spLocks noGrp="1" noChangeArrowheads="1"/>
          </p:cNvSpPr>
          <p:nvPr>
            <p:ph type="dt" idx="1"/>
          </p:nvPr>
        </p:nvSpPr>
        <p:spPr bwMode="auto">
          <a:xfrm>
            <a:off x="3852017" y="1"/>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2" tIns="45716" rIns="91432" bIns="45716" numCol="1" anchor="t" anchorCtr="0" compatLnSpc="1">
            <a:prstTxWarp prst="textNoShape">
              <a:avLst/>
            </a:prstTxWarp>
          </a:bodyPr>
          <a:lstStyle>
            <a:lvl1pPr algn="r">
              <a:defRPr sz="1200">
                <a:latin typeface="Arial" charset="0"/>
              </a:defRPr>
            </a:lvl1pPr>
          </a:lstStyle>
          <a:p>
            <a:pPr>
              <a:defRPr/>
            </a:pPr>
            <a:endParaRPr lang="en-GB"/>
          </a:p>
        </p:txBody>
      </p:sp>
      <p:sp>
        <p:nvSpPr>
          <p:cNvPr id="27652" name="Rectangle 4"/>
          <p:cNvSpPr>
            <a:spLocks noGrp="1" noRot="1" noChangeAspect="1" noChangeArrowheads="1" noTextEdit="1"/>
          </p:cNvSpPr>
          <p:nvPr>
            <p:ph type="sldImg" idx="2"/>
          </p:nvPr>
        </p:nvSpPr>
        <p:spPr bwMode="auto">
          <a:xfrm>
            <a:off x="912813" y="744538"/>
            <a:ext cx="497205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6357" y="4715154"/>
            <a:ext cx="4984962" cy="446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1"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2" tIns="45716" rIns="91432" bIns="45716" numCol="1" anchor="b" anchorCtr="0" compatLnSpc="1">
            <a:prstTxWarp prst="textNoShape">
              <a:avLst/>
            </a:prstTxWarp>
          </a:bodyPr>
          <a:lstStyle>
            <a:lvl1pPr algn="l">
              <a:defRPr sz="1200">
                <a:latin typeface="Arial" charset="0"/>
              </a:defRPr>
            </a:lvl1pPr>
          </a:lstStyle>
          <a:p>
            <a:pPr>
              <a:defRPr/>
            </a:pPr>
            <a:endParaRPr lang="en-GB"/>
          </a:p>
        </p:txBody>
      </p:sp>
      <p:sp>
        <p:nvSpPr>
          <p:cNvPr id="6151" name="Rectangle 7"/>
          <p:cNvSpPr>
            <a:spLocks noGrp="1" noChangeArrowheads="1"/>
          </p:cNvSpPr>
          <p:nvPr>
            <p:ph type="sldNum" sz="quarter" idx="5"/>
          </p:nvPr>
        </p:nvSpPr>
        <p:spPr bwMode="auto">
          <a:xfrm>
            <a:off x="3852017"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2" tIns="45716" rIns="91432" bIns="45716" numCol="1" anchor="b" anchorCtr="0" compatLnSpc="1">
            <a:prstTxWarp prst="textNoShape">
              <a:avLst/>
            </a:prstTxWarp>
          </a:bodyPr>
          <a:lstStyle>
            <a:lvl1pPr algn="r">
              <a:defRPr sz="1200">
                <a:latin typeface="Arial" charset="0"/>
              </a:defRPr>
            </a:lvl1pPr>
          </a:lstStyle>
          <a:p>
            <a:pPr>
              <a:defRPr/>
            </a:pPr>
            <a:fld id="{C51116C8-4A55-4B4B-B5C4-DBF7A47DBC91}" type="slidenum">
              <a:rPr lang="en-GB"/>
              <a:pPr>
                <a:defRPr/>
              </a:pPr>
              <a:t>‹#›</a:t>
            </a:fld>
            <a:endParaRPr lang="en-GB"/>
          </a:p>
        </p:txBody>
      </p:sp>
    </p:spTree>
    <p:extLst>
      <p:ext uri="{BB962C8B-B14F-4D97-AF65-F5344CB8AC3E}">
        <p14:creationId xmlns:p14="http://schemas.microsoft.com/office/powerpoint/2010/main" val="29664085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1E36DE45-E660-4FA1-9E0D-BB1D236B2A48}" type="slidenum">
              <a:rPr lang="en-GB" sz="1200">
                <a:latin typeface="Arial" charset="0"/>
              </a:rPr>
              <a:pPr/>
              <a:t>1</a:t>
            </a:fld>
            <a:endParaRPr lang="en-GB" sz="120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51116C8-4A55-4B4B-B5C4-DBF7A47DBC91}" type="slidenum">
              <a:rPr lang="en-GB" smtClean="0"/>
              <a:pPr>
                <a:defRPr/>
              </a:pPr>
              <a:t>10</a:t>
            </a:fld>
            <a:endParaRPr lang="en-GB"/>
          </a:p>
        </p:txBody>
      </p:sp>
    </p:spTree>
    <p:extLst>
      <p:ext uri="{BB962C8B-B14F-4D97-AF65-F5344CB8AC3E}">
        <p14:creationId xmlns:p14="http://schemas.microsoft.com/office/powerpoint/2010/main" val="979484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pPr marL="171436" indent="-171436">
              <a:buFontTx/>
              <a:buChar char="-"/>
            </a:pPr>
            <a:endParaRPr lang="en-GB" dirty="0" smtClean="0"/>
          </a:p>
        </p:txBody>
      </p:sp>
      <p:sp>
        <p:nvSpPr>
          <p:cNvPr id="38916"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94C090A6-4B26-49BD-8589-11DFAFD02111}" type="slidenum">
              <a:rPr lang="en-GB" sz="1200">
                <a:latin typeface="Arial" charset="0"/>
              </a:rPr>
              <a:pPr/>
              <a:t>11</a:t>
            </a:fld>
            <a:endParaRPr lang="en-GB" sz="120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51116C8-4A55-4B4B-B5C4-DBF7A47DBC91}" type="slidenum">
              <a:rPr lang="en-GB" smtClean="0"/>
              <a:pPr>
                <a:defRPr/>
              </a:pPr>
              <a:t>12</a:t>
            </a:fld>
            <a:endParaRPr lang="en-GB"/>
          </a:p>
        </p:txBody>
      </p:sp>
    </p:spTree>
    <p:extLst>
      <p:ext uri="{BB962C8B-B14F-4D97-AF65-F5344CB8AC3E}">
        <p14:creationId xmlns:p14="http://schemas.microsoft.com/office/powerpoint/2010/main" val="127770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51116C8-4A55-4B4B-B5C4-DBF7A47DBC91}" type="slidenum">
              <a:rPr lang="en-GB" smtClean="0"/>
              <a:pPr>
                <a:defRPr/>
              </a:pPr>
              <a:t>13</a:t>
            </a:fld>
            <a:endParaRPr lang="en-GB"/>
          </a:p>
        </p:txBody>
      </p:sp>
    </p:spTree>
    <p:extLst>
      <p:ext uri="{BB962C8B-B14F-4D97-AF65-F5344CB8AC3E}">
        <p14:creationId xmlns:p14="http://schemas.microsoft.com/office/powerpoint/2010/main" val="323341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6" indent="-171436">
              <a:buFontTx/>
              <a:buChar char="-"/>
            </a:pPr>
            <a:endParaRPr lang="en-GB" dirty="0"/>
          </a:p>
        </p:txBody>
      </p:sp>
      <p:sp>
        <p:nvSpPr>
          <p:cNvPr id="4" name="Slide Number Placeholder 3"/>
          <p:cNvSpPr>
            <a:spLocks noGrp="1"/>
          </p:cNvSpPr>
          <p:nvPr>
            <p:ph type="sldNum" sz="quarter" idx="10"/>
          </p:nvPr>
        </p:nvSpPr>
        <p:spPr/>
        <p:txBody>
          <a:bodyPr/>
          <a:lstStyle/>
          <a:p>
            <a:pPr>
              <a:defRPr/>
            </a:pPr>
            <a:fld id="{C51116C8-4A55-4B4B-B5C4-DBF7A47DBC91}" type="slidenum">
              <a:rPr lang="en-GB" smtClean="0"/>
              <a:pPr>
                <a:defRPr/>
              </a:pPr>
              <a:t>14</a:t>
            </a:fld>
            <a:endParaRPr lang="en-GB"/>
          </a:p>
        </p:txBody>
      </p:sp>
    </p:spTree>
    <p:extLst>
      <p:ext uri="{BB962C8B-B14F-4D97-AF65-F5344CB8AC3E}">
        <p14:creationId xmlns:p14="http://schemas.microsoft.com/office/powerpoint/2010/main" val="3040374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marL="171436" indent="-171436">
              <a:buFontTx/>
              <a:buChar char="-"/>
            </a:pPr>
            <a:endParaRPr lang="en-US" dirty="0" smtClean="0"/>
          </a:p>
        </p:txBody>
      </p:sp>
      <p:sp>
        <p:nvSpPr>
          <p:cNvPr id="40964"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4E002562-5080-4EEF-B594-5BA5A6218E36}" type="slidenum">
              <a:rPr lang="en-GB" sz="1200">
                <a:latin typeface="Arial" charset="0"/>
              </a:rPr>
              <a:pPr/>
              <a:t>15</a:t>
            </a:fld>
            <a:endParaRPr lang="en-GB" sz="120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endParaRPr lang="en-GB" dirty="0" smtClean="0"/>
          </a:p>
        </p:txBody>
      </p:sp>
      <p:sp>
        <p:nvSpPr>
          <p:cNvPr id="41988"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89C14B13-BBD1-4CC6-AB26-6EC1502F93E1}" type="slidenum">
              <a:rPr lang="en-GB" sz="1200">
                <a:latin typeface="Arial" charset="0"/>
              </a:rPr>
              <a:pPr/>
              <a:t>16</a:t>
            </a:fld>
            <a:endParaRPr lang="en-GB" sz="120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endParaRPr lang="en-GB" dirty="0" smtClean="0"/>
          </a:p>
        </p:txBody>
      </p:sp>
      <p:sp>
        <p:nvSpPr>
          <p:cNvPr id="43012"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8E37A75A-1FC9-4CEF-B8C8-5489C6828465}" type="slidenum">
              <a:rPr lang="en-GB" sz="1200">
                <a:latin typeface="Arial" charset="0"/>
              </a:rPr>
              <a:pPr/>
              <a:t>17</a:t>
            </a:fld>
            <a:endParaRPr lang="en-GB" sz="120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endParaRPr lang="en-GB" dirty="0" smtClean="0"/>
          </a:p>
        </p:txBody>
      </p:sp>
      <p:sp>
        <p:nvSpPr>
          <p:cNvPr id="29700"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8253E322-5D89-4FA5-A20E-393085380515}" type="slidenum">
              <a:rPr lang="en-GB" sz="1200">
                <a:latin typeface="Arial" charset="0"/>
              </a:rPr>
              <a:pPr/>
              <a:t>2</a:t>
            </a:fld>
            <a:endParaRPr lang="en-GB" sz="120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pPr marL="171436" indent="-171436">
              <a:buFontTx/>
              <a:buChar char="-"/>
            </a:pPr>
            <a:endParaRPr lang="en-GB" dirty="0" smtClean="0"/>
          </a:p>
        </p:txBody>
      </p:sp>
      <p:sp>
        <p:nvSpPr>
          <p:cNvPr id="30724"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F85B5DD6-A735-4C69-AB79-91FF12DEF834}" type="slidenum">
              <a:rPr lang="en-GB" sz="1200">
                <a:latin typeface="Arial" charset="0"/>
              </a:rPr>
              <a:pPr/>
              <a:t>3</a:t>
            </a:fld>
            <a:endParaRPr lang="en-GB" sz="120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GB" dirty="0" smtClean="0"/>
          </a:p>
        </p:txBody>
      </p:sp>
      <p:sp>
        <p:nvSpPr>
          <p:cNvPr id="31748"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DF698A90-AEAF-4EC7-9167-4CEDC505EF9C}" type="slidenum">
              <a:rPr lang="en-GB" sz="1200">
                <a:latin typeface="Arial" charset="0"/>
              </a:rPr>
              <a:pPr/>
              <a:t>4</a:t>
            </a:fld>
            <a:endParaRPr lang="en-GB" sz="120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51116C8-4A55-4B4B-B5C4-DBF7A47DBC91}" type="slidenum">
              <a:rPr lang="en-GB" smtClean="0"/>
              <a:pPr>
                <a:defRPr/>
              </a:pPr>
              <a:t>5</a:t>
            </a:fld>
            <a:endParaRPr lang="en-GB"/>
          </a:p>
        </p:txBody>
      </p:sp>
    </p:spTree>
    <p:extLst>
      <p:ext uri="{BB962C8B-B14F-4D97-AF65-F5344CB8AC3E}">
        <p14:creationId xmlns:p14="http://schemas.microsoft.com/office/powerpoint/2010/main" val="2676632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endParaRPr lang="en-GB" dirty="0" smtClean="0"/>
          </a:p>
        </p:txBody>
      </p:sp>
      <p:sp>
        <p:nvSpPr>
          <p:cNvPr id="35844"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564F9AF3-2706-4DE3-A0DE-FFF57AD707A1}" type="slidenum">
              <a:rPr lang="en-GB" sz="1200">
                <a:latin typeface="Arial" charset="0"/>
              </a:rPr>
              <a:pPr/>
              <a:t>6</a:t>
            </a:fld>
            <a:endParaRPr lang="en-GB" sz="120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51116C8-4A55-4B4B-B5C4-DBF7A47DBC91}" type="slidenum">
              <a:rPr lang="en-GB" smtClean="0"/>
              <a:pPr>
                <a:defRPr/>
              </a:pPr>
              <a:t>7</a:t>
            </a:fld>
            <a:endParaRPr lang="en-GB"/>
          </a:p>
        </p:txBody>
      </p:sp>
    </p:spTree>
    <p:extLst>
      <p:ext uri="{BB962C8B-B14F-4D97-AF65-F5344CB8AC3E}">
        <p14:creationId xmlns:p14="http://schemas.microsoft.com/office/powerpoint/2010/main" val="1407897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GB" dirty="0" smtClean="0"/>
          </a:p>
        </p:txBody>
      </p:sp>
      <p:sp>
        <p:nvSpPr>
          <p:cNvPr id="39940"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6568D4D1-67A1-4E0B-AB27-CCBF84CB48A3}" type="slidenum">
              <a:rPr lang="en-GB" sz="1200">
                <a:latin typeface="Arial" charset="0"/>
              </a:rPr>
              <a:pPr/>
              <a:t>8</a:t>
            </a:fld>
            <a:endParaRPr lang="en-GB"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endParaRPr lang="en-GB" dirty="0" smtClean="0"/>
          </a:p>
        </p:txBody>
      </p:sp>
      <p:sp>
        <p:nvSpPr>
          <p:cNvPr id="36868" name="Slide Number Placeholder 3"/>
          <p:cNvSpPr>
            <a:spLocks noGrp="1"/>
          </p:cNvSpPr>
          <p:nvPr>
            <p:ph type="sldNum" sz="quarter" idx="5"/>
          </p:nvPr>
        </p:nvSpPr>
        <p:spPr>
          <a:noFill/>
        </p:spPr>
        <p:txBody>
          <a:bodyPr/>
          <a:lstStyle>
            <a:lvl1pPr>
              <a:defRPr sz="600">
                <a:solidFill>
                  <a:schemeClr val="tx1"/>
                </a:solidFill>
                <a:latin typeface="Lucida Sans" pitchFamily="34" charset="0"/>
                <a:ea typeface="ＭＳ Ｐゴシック" pitchFamily="34" charset="-128"/>
              </a:defRPr>
            </a:lvl1pPr>
            <a:lvl2pPr marL="742889" indent="-285726">
              <a:defRPr sz="600">
                <a:solidFill>
                  <a:schemeClr val="tx1"/>
                </a:solidFill>
                <a:latin typeface="Lucida Sans" pitchFamily="34" charset="0"/>
                <a:ea typeface="ＭＳ Ｐゴシック" pitchFamily="34" charset="-128"/>
              </a:defRPr>
            </a:lvl2pPr>
            <a:lvl3pPr marL="1142907" indent="-228581">
              <a:defRPr sz="600">
                <a:solidFill>
                  <a:schemeClr val="tx1"/>
                </a:solidFill>
                <a:latin typeface="Lucida Sans" pitchFamily="34" charset="0"/>
                <a:ea typeface="ＭＳ Ｐゴシック" pitchFamily="34" charset="-128"/>
              </a:defRPr>
            </a:lvl3pPr>
            <a:lvl4pPr marL="1600070" indent="-228581">
              <a:defRPr sz="600">
                <a:solidFill>
                  <a:schemeClr val="tx1"/>
                </a:solidFill>
                <a:latin typeface="Lucida Sans" pitchFamily="34" charset="0"/>
                <a:ea typeface="ＭＳ Ｐゴシック" pitchFamily="34" charset="-128"/>
              </a:defRPr>
            </a:lvl4pPr>
            <a:lvl5pPr marL="2057232" indent="-228581">
              <a:defRPr sz="600">
                <a:solidFill>
                  <a:schemeClr val="tx1"/>
                </a:solidFill>
                <a:latin typeface="Lucida Sans" pitchFamily="34" charset="0"/>
                <a:ea typeface="ＭＳ Ｐゴシック" pitchFamily="34" charset="-128"/>
              </a:defRPr>
            </a:lvl5pPr>
            <a:lvl6pPr marL="2514395"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559"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8722"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5884" indent="-228581"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fld id="{4EA04C3E-7DD5-47EC-94D7-E64CF50011ED}" type="slidenum">
              <a:rPr lang="en-GB" sz="1200">
                <a:latin typeface="Arial" charset="0"/>
              </a:rPr>
              <a:pPr/>
              <a:t>9</a:t>
            </a:fld>
            <a:endParaRPr lang="en-GB"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41275" y="1597025"/>
            <a:ext cx="4613275" cy="1824038"/>
          </a:xfrm>
          <a:prstGeom prst="rect">
            <a:avLst/>
          </a:prstGeom>
          <a:gradFill rotWithShape="0">
            <a:gsLst>
              <a:gs pos="0">
                <a:srgbClr val="014359"/>
              </a:gs>
              <a:gs pos="100000">
                <a:srgbClr val="007275"/>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5" name="Rectangle 1032"/>
          <p:cNvSpPr>
            <a:spLocks noChangeArrowheads="1"/>
          </p:cNvSpPr>
          <p:nvPr/>
        </p:nvSpPr>
        <p:spPr bwMode="auto">
          <a:xfrm>
            <a:off x="-41275" y="0"/>
            <a:ext cx="4613275" cy="1635125"/>
          </a:xfrm>
          <a:prstGeom prst="rect">
            <a:avLst/>
          </a:prstGeom>
          <a:solidFill>
            <a:srgbClr val="014359"/>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lIns="45674" tIns="22837" rIns="45674" bIns="22837" anchor="ctr"/>
          <a:lstStyle/>
          <a:p>
            <a:pPr defTabSz="457200"/>
            <a:endParaRPr lang="en-US" sz="1200">
              <a:latin typeface="Arial" charset="0"/>
            </a:endParaRPr>
          </a:p>
        </p:txBody>
      </p:sp>
      <p:pic>
        <p:nvPicPr>
          <p:cNvPr id="6"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5775" y="190500"/>
            <a:ext cx="134937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1026"/>
          <p:cNvSpPr>
            <a:spLocks noGrp="1" noChangeArrowheads="1"/>
          </p:cNvSpPr>
          <p:nvPr>
            <p:ph type="ctrTitle"/>
          </p:nvPr>
        </p:nvSpPr>
        <p:spPr>
          <a:xfrm>
            <a:off x="161925" y="849313"/>
            <a:ext cx="4248150" cy="1076325"/>
          </a:xfrm>
        </p:spPr>
        <p:txBody>
          <a:bodyPr lIns="45674"/>
          <a:lstStyle>
            <a:lvl1pPr>
              <a:defRPr sz="3800">
                <a:solidFill>
                  <a:schemeClr val="bg1"/>
                </a:solidFill>
              </a:defRPr>
            </a:lvl1pPr>
          </a:lstStyle>
          <a:p>
            <a:pPr lvl="0"/>
            <a:r>
              <a:rPr lang="en-GB" noProof="0" smtClean="0"/>
              <a:t>Click to edit Master title style</a:t>
            </a:r>
          </a:p>
        </p:txBody>
      </p:sp>
      <p:sp>
        <p:nvSpPr>
          <p:cNvPr id="10243" name="Rectangle 1027"/>
          <p:cNvSpPr>
            <a:spLocks noGrp="1" noChangeArrowheads="1"/>
          </p:cNvSpPr>
          <p:nvPr>
            <p:ph type="subTitle" idx="1"/>
          </p:nvPr>
        </p:nvSpPr>
        <p:spPr>
          <a:xfrm>
            <a:off x="161925" y="1963738"/>
            <a:ext cx="4248150" cy="874712"/>
          </a:xfrm>
        </p:spPr>
        <p:txBody>
          <a:bodyPr lIns="45674"/>
          <a:lstStyle>
            <a:lvl1pPr marL="0" indent="0">
              <a:buFontTx/>
              <a:buNone/>
              <a:defRPr sz="1800">
                <a:solidFill>
                  <a:schemeClr val="accent1"/>
                </a:solidFill>
              </a:defRPr>
            </a:lvl1pPr>
          </a:lstStyle>
          <a:p>
            <a:pPr lvl="0"/>
            <a:r>
              <a:rPr lang="en-GB" noProof="0" smtClean="0"/>
              <a:t>Click to edit Master subtitle style</a:t>
            </a:r>
          </a:p>
        </p:txBody>
      </p:sp>
      <p:sp>
        <p:nvSpPr>
          <p:cNvPr id="7" name="Rectangle 1030"/>
          <p:cNvSpPr>
            <a:spLocks noGrp="1" noChangeArrowheads="1"/>
          </p:cNvSpPr>
          <p:nvPr>
            <p:ph type="sldNum" sz="quarter" idx="10"/>
          </p:nvPr>
        </p:nvSpPr>
        <p:spPr>
          <a:xfrm>
            <a:off x="3276600" y="3116263"/>
            <a:ext cx="1066800" cy="238125"/>
          </a:xfrm>
        </p:spPr>
        <p:txBody>
          <a:bodyPr rIns="45674"/>
          <a:lstStyle>
            <a:lvl1pPr>
              <a:defRPr>
                <a:latin typeface="Arial" charset="0"/>
              </a:defRPr>
            </a:lvl1pPr>
          </a:lstStyle>
          <a:p>
            <a:pPr>
              <a:defRPr/>
            </a:pPr>
            <a:fld id="{8B9F7287-2F17-4E31-85F1-D9FD48389FD1}" type="slidenum">
              <a:rPr lang="en-GB"/>
              <a:pPr>
                <a:defRPr/>
              </a:pPr>
              <a:t>‹#›</a:t>
            </a:fld>
            <a:endParaRPr lang="en-GB"/>
          </a:p>
        </p:txBody>
      </p:sp>
    </p:spTree>
    <p:extLst>
      <p:ext uri="{BB962C8B-B14F-4D97-AF65-F5344CB8AC3E}">
        <p14:creationId xmlns:p14="http://schemas.microsoft.com/office/powerpoint/2010/main" val="196028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49C7A6B-005C-4D99-8333-DBD1173E6D78}" type="slidenum">
              <a:rPr lang="en-GB"/>
              <a:pPr>
                <a:defRPr/>
              </a:pPr>
              <a:t>‹#›</a:t>
            </a:fld>
            <a:endParaRPr lang="en-GB"/>
          </a:p>
        </p:txBody>
      </p:sp>
    </p:spTree>
    <p:extLst>
      <p:ext uri="{BB962C8B-B14F-4D97-AF65-F5344CB8AC3E}">
        <p14:creationId xmlns:p14="http://schemas.microsoft.com/office/powerpoint/2010/main" val="984458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8038" y="452438"/>
            <a:ext cx="1062037" cy="24495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61925" y="452438"/>
            <a:ext cx="3033713" cy="24495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DA72177-64C4-421C-B202-015D1AD58518}" type="slidenum">
              <a:rPr lang="en-GB"/>
              <a:pPr>
                <a:defRPr/>
              </a:pPr>
              <a:t>‹#›</a:t>
            </a:fld>
            <a:endParaRPr lang="en-GB"/>
          </a:p>
        </p:txBody>
      </p:sp>
    </p:spTree>
    <p:extLst>
      <p:ext uri="{BB962C8B-B14F-4D97-AF65-F5344CB8AC3E}">
        <p14:creationId xmlns:p14="http://schemas.microsoft.com/office/powerpoint/2010/main" val="3861586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44450" y="1597025"/>
            <a:ext cx="4616450" cy="1824038"/>
          </a:xfrm>
          <a:prstGeom prst="rect">
            <a:avLst/>
          </a:prstGeom>
          <a:gradFill rotWithShape="0">
            <a:gsLst>
              <a:gs pos="0">
                <a:srgbClr val="007275"/>
              </a:gs>
              <a:gs pos="100000">
                <a:srgbClr val="008CAC"/>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5" name="Rectangle 1032"/>
          <p:cNvSpPr>
            <a:spLocks noChangeArrowheads="1"/>
          </p:cNvSpPr>
          <p:nvPr/>
        </p:nvSpPr>
        <p:spPr bwMode="auto">
          <a:xfrm>
            <a:off x="-44450" y="0"/>
            <a:ext cx="4616450" cy="1635125"/>
          </a:xfrm>
          <a:prstGeom prst="rect">
            <a:avLst/>
          </a:prstGeom>
          <a:solidFill>
            <a:srgbClr val="007275"/>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lIns="45674" tIns="22837" rIns="45674" bIns="22837" anchor="ctr"/>
          <a:lstStyle/>
          <a:p>
            <a:pPr defTabSz="457200"/>
            <a:endParaRPr lang="en-US" sz="1200">
              <a:latin typeface="Arial" charset="0"/>
            </a:endParaRPr>
          </a:p>
        </p:txBody>
      </p:sp>
      <p:pic>
        <p:nvPicPr>
          <p:cNvPr id="6"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1050" y="190500"/>
            <a:ext cx="10699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1026"/>
          <p:cNvSpPr>
            <a:spLocks noGrp="1" noChangeArrowheads="1"/>
          </p:cNvSpPr>
          <p:nvPr>
            <p:ph type="ctrTitle"/>
          </p:nvPr>
        </p:nvSpPr>
        <p:spPr>
          <a:xfrm>
            <a:off x="161925" y="849313"/>
            <a:ext cx="4248150" cy="2046287"/>
          </a:xfrm>
        </p:spPr>
        <p:txBody>
          <a:bodyPr lIns="45674"/>
          <a:lstStyle>
            <a:lvl1pPr algn="r">
              <a:defRPr sz="3800">
                <a:solidFill>
                  <a:schemeClr val="bg1"/>
                </a:solidFill>
              </a:defRPr>
            </a:lvl1pPr>
          </a:lstStyle>
          <a:p>
            <a:pPr lvl="0"/>
            <a:r>
              <a:rPr lang="en-GB" noProof="0" smtClean="0"/>
              <a:t>Click to edit Master title style</a:t>
            </a:r>
          </a:p>
        </p:txBody>
      </p:sp>
      <p:sp>
        <p:nvSpPr>
          <p:cNvPr id="12291" name="Rectangle 1027"/>
          <p:cNvSpPr>
            <a:spLocks noGrp="1" noChangeArrowheads="1"/>
          </p:cNvSpPr>
          <p:nvPr>
            <p:ph type="subTitle" idx="1"/>
          </p:nvPr>
        </p:nvSpPr>
        <p:spPr>
          <a:xfrm>
            <a:off x="-34925" y="3722688"/>
            <a:ext cx="34925" cy="34925"/>
          </a:xfrm>
        </p:spPr>
        <p:txBody>
          <a:bodyPr lIns="45674"/>
          <a:lstStyle>
            <a:lvl1pPr marL="0" indent="0" algn="ctr">
              <a:buFontTx/>
              <a:buNone/>
              <a:defRPr/>
            </a:lvl1pPr>
          </a:lstStyle>
          <a:p>
            <a:pPr lvl="0"/>
            <a:r>
              <a:rPr lang="en-GB" noProof="0" smtClean="0"/>
              <a:t>Click to edit Master subtitle style</a:t>
            </a:r>
          </a:p>
        </p:txBody>
      </p:sp>
    </p:spTree>
    <p:extLst>
      <p:ext uri="{BB962C8B-B14F-4D97-AF65-F5344CB8AC3E}">
        <p14:creationId xmlns:p14="http://schemas.microsoft.com/office/powerpoint/2010/main" val="2126835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49002C-C0F3-4B3B-801F-11ED74F8D3EA}" type="slidenum">
              <a:rPr lang="en-GB"/>
              <a:pPr>
                <a:defRPr/>
              </a:pPr>
              <a:t>‹#›</a:t>
            </a:fld>
            <a:endParaRPr lang="en-GB"/>
          </a:p>
        </p:txBody>
      </p:sp>
    </p:spTree>
    <p:extLst>
      <p:ext uri="{BB962C8B-B14F-4D97-AF65-F5344CB8AC3E}">
        <p14:creationId xmlns:p14="http://schemas.microsoft.com/office/powerpoint/2010/main" val="3757178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950" y="2198688"/>
            <a:ext cx="3886200" cy="6794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361950" y="1449388"/>
            <a:ext cx="3886200" cy="7493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824C355-92A3-46C6-BAE9-C1EFDA25EB16}" type="slidenum">
              <a:rPr lang="en-GB"/>
              <a:pPr>
                <a:defRPr/>
              </a:pPr>
              <a:t>‹#›</a:t>
            </a:fld>
            <a:endParaRPr lang="en-GB"/>
          </a:p>
        </p:txBody>
      </p:sp>
    </p:spTree>
    <p:extLst>
      <p:ext uri="{BB962C8B-B14F-4D97-AF65-F5344CB8AC3E}">
        <p14:creationId xmlns:p14="http://schemas.microsoft.com/office/powerpoint/2010/main" val="983085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61925" y="849313"/>
            <a:ext cx="2047875" cy="2257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362200" y="849313"/>
            <a:ext cx="2047875" cy="2257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E6EDCA0-132F-43C3-9EDD-254FA6567875}" type="slidenum">
              <a:rPr lang="en-GB"/>
              <a:pPr>
                <a:defRPr/>
              </a:pPr>
              <a:t>‹#›</a:t>
            </a:fld>
            <a:endParaRPr lang="en-GB"/>
          </a:p>
        </p:txBody>
      </p:sp>
    </p:spTree>
    <p:extLst>
      <p:ext uri="{BB962C8B-B14F-4D97-AF65-F5344CB8AC3E}">
        <p14:creationId xmlns:p14="http://schemas.microsoft.com/office/powerpoint/2010/main" val="1470686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4114800" cy="56991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28600" y="765175"/>
            <a:ext cx="2020888" cy="319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084263"/>
            <a:ext cx="2020888" cy="1971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322513" y="765175"/>
            <a:ext cx="2020887" cy="319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322513" y="1084263"/>
            <a:ext cx="2020887" cy="1971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D24CBB6-EC9F-4A7A-92FE-D08264288878}" type="slidenum">
              <a:rPr lang="en-GB"/>
              <a:pPr>
                <a:defRPr/>
              </a:pPr>
              <a:t>‹#›</a:t>
            </a:fld>
            <a:endParaRPr lang="en-GB"/>
          </a:p>
        </p:txBody>
      </p:sp>
    </p:spTree>
    <p:extLst>
      <p:ext uri="{BB962C8B-B14F-4D97-AF65-F5344CB8AC3E}">
        <p14:creationId xmlns:p14="http://schemas.microsoft.com/office/powerpoint/2010/main" val="3597295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4976122-0CC1-4121-95ED-32FE60A96070}" type="slidenum">
              <a:rPr lang="en-GB"/>
              <a:pPr>
                <a:defRPr/>
              </a:pPr>
              <a:t>‹#›</a:t>
            </a:fld>
            <a:endParaRPr lang="en-GB"/>
          </a:p>
        </p:txBody>
      </p:sp>
    </p:spTree>
    <p:extLst>
      <p:ext uri="{BB962C8B-B14F-4D97-AF65-F5344CB8AC3E}">
        <p14:creationId xmlns:p14="http://schemas.microsoft.com/office/powerpoint/2010/main" val="39396529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768A0CE-AE6D-41EE-A734-F3108AEC402A}" type="slidenum">
              <a:rPr lang="en-GB"/>
              <a:pPr>
                <a:defRPr/>
              </a:pPr>
              <a:t>‹#›</a:t>
            </a:fld>
            <a:endParaRPr lang="en-GB"/>
          </a:p>
        </p:txBody>
      </p:sp>
    </p:spTree>
    <p:extLst>
      <p:ext uri="{BB962C8B-B14F-4D97-AF65-F5344CB8AC3E}">
        <p14:creationId xmlns:p14="http://schemas.microsoft.com/office/powerpoint/2010/main" val="1248821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1504950" cy="5794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787525" y="136525"/>
            <a:ext cx="2555875" cy="2919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28600" y="715963"/>
            <a:ext cx="1504950" cy="2339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281FA3B-E6D6-4765-99EE-79EE24F15219}" type="slidenum">
              <a:rPr lang="en-GB"/>
              <a:pPr>
                <a:defRPr/>
              </a:pPr>
              <a:t>‹#›</a:t>
            </a:fld>
            <a:endParaRPr lang="en-GB"/>
          </a:p>
        </p:txBody>
      </p:sp>
    </p:spTree>
    <p:extLst>
      <p:ext uri="{BB962C8B-B14F-4D97-AF65-F5344CB8AC3E}">
        <p14:creationId xmlns:p14="http://schemas.microsoft.com/office/powerpoint/2010/main" val="3439756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6B4C940-7C89-4472-B00D-817071D1AD49}" type="slidenum">
              <a:rPr lang="en-GB"/>
              <a:pPr>
                <a:defRPr/>
              </a:pPr>
              <a:t>‹#›</a:t>
            </a:fld>
            <a:endParaRPr lang="en-GB"/>
          </a:p>
        </p:txBody>
      </p:sp>
    </p:spTree>
    <p:extLst>
      <p:ext uri="{BB962C8B-B14F-4D97-AF65-F5344CB8AC3E}">
        <p14:creationId xmlns:p14="http://schemas.microsoft.com/office/powerpoint/2010/main" val="2550084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938" y="2395538"/>
            <a:ext cx="2743200" cy="2825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896938" y="306388"/>
            <a:ext cx="2743200" cy="20526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896938" y="2678113"/>
            <a:ext cx="2743200" cy="4016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BBA3131-F26E-4A64-95BA-CA985199077C}" type="slidenum">
              <a:rPr lang="en-GB"/>
              <a:pPr>
                <a:defRPr/>
              </a:pPr>
              <a:t>‹#›</a:t>
            </a:fld>
            <a:endParaRPr lang="en-GB"/>
          </a:p>
        </p:txBody>
      </p:sp>
    </p:spTree>
    <p:extLst>
      <p:ext uri="{BB962C8B-B14F-4D97-AF65-F5344CB8AC3E}">
        <p14:creationId xmlns:p14="http://schemas.microsoft.com/office/powerpoint/2010/main" val="502053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AE89A42-4F50-4165-9E61-8B6B0E7F7BFF}" type="slidenum">
              <a:rPr lang="en-GB"/>
              <a:pPr>
                <a:defRPr/>
              </a:pPr>
              <a:t>‹#›</a:t>
            </a:fld>
            <a:endParaRPr lang="en-GB"/>
          </a:p>
        </p:txBody>
      </p:sp>
    </p:spTree>
    <p:extLst>
      <p:ext uri="{BB962C8B-B14F-4D97-AF65-F5344CB8AC3E}">
        <p14:creationId xmlns:p14="http://schemas.microsoft.com/office/powerpoint/2010/main" val="18969031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8038" y="452438"/>
            <a:ext cx="1062037" cy="2654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61925" y="452438"/>
            <a:ext cx="3033713" cy="2654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6DA2298-63DA-4EE9-A99D-876D157A3A20}" type="slidenum">
              <a:rPr lang="en-GB"/>
              <a:pPr>
                <a:defRPr/>
              </a:pPr>
              <a:t>‹#›</a:t>
            </a:fld>
            <a:endParaRPr lang="en-GB"/>
          </a:p>
        </p:txBody>
      </p:sp>
    </p:spTree>
    <p:extLst>
      <p:ext uri="{BB962C8B-B14F-4D97-AF65-F5344CB8AC3E}">
        <p14:creationId xmlns:p14="http://schemas.microsoft.com/office/powerpoint/2010/main" val="39290974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062038"/>
            <a:ext cx="3886200" cy="733425"/>
          </a:xfrm>
        </p:spPr>
        <p:txBody>
          <a:bodyPr/>
          <a:lstStyle/>
          <a:p>
            <a:r>
              <a:rPr lang="en-US" smtClean="0"/>
              <a:t>Click to edit Master title style</a:t>
            </a:r>
            <a:endParaRPr lang="en-GB"/>
          </a:p>
        </p:txBody>
      </p:sp>
      <p:sp>
        <p:nvSpPr>
          <p:cNvPr id="3" name="Subtitle 2"/>
          <p:cNvSpPr>
            <a:spLocks noGrp="1"/>
          </p:cNvSpPr>
          <p:nvPr>
            <p:ph type="subTitle" idx="1"/>
          </p:nvPr>
        </p:nvSpPr>
        <p:spPr>
          <a:xfrm>
            <a:off x="685800" y="1938338"/>
            <a:ext cx="3200400" cy="874712"/>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5220863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6746915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950" y="2198688"/>
            <a:ext cx="3886200" cy="6794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361950" y="1449388"/>
            <a:ext cx="3886200" cy="7493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988420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61925" y="849313"/>
            <a:ext cx="2047875" cy="2257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362200" y="849313"/>
            <a:ext cx="2047875" cy="2257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1330128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4114800" cy="56991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28600" y="765175"/>
            <a:ext cx="2020888" cy="319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084263"/>
            <a:ext cx="2020888" cy="1971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322513" y="765175"/>
            <a:ext cx="2020887" cy="319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322513" y="1084263"/>
            <a:ext cx="2020887" cy="1971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533928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8850748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65524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950" y="2198688"/>
            <a:ext cx="3886200" cy="679450"/>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361950" y="1449388"/>
            <a:ext cx="3886200" cy="7493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CCC6715-7C30-4F27-A884-9065E7D62CBE}" type="slidenum">
              <a:rPr lang="en-GB"/>
              <a:pPr>
                <a:defRPr/>
              </a:pPr>
              <a:t>‹#›</a:t>
            </a:fld>
            <a:endParaRPr lang="en-GB"/>
          </a:p>
        </p:txBody>
      </p:sp>
    </p:spTree>
    <p:extLst>
      <p:ext uri="{BB962C8B-B14F-4D97-AF65-F5344CB8AC3E}">
        <p14:creationId xmlns:p14="http://schemas.microsoft.com/office/powerpoint/2010/main" val="16536888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1504950" cy="5794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787525" y="136525"/>
            <a:ext cx="2555875" cy="2919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28600" y="715963"/>
            <a:ext cx="1504950" cy="2339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3066462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938" y="2395538"/>
            <a:ext cx="2743200" cy="2825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896938" y="306388"/>
            <a:ext cx="2743200" cy="20526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896938" y="2678113"/>
            <a:ext cx="2743200" cy="4016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0780684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2857699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8038" y="452438"/>
            <a:ext cx="1062037" cy="2654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61925" y="452438"/>
            <a:ext cx="3033713" cy="2654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37591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61925" y="849313"/>
            <a:ext cx="2047875" cy="2052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362200" y="849313"/>
            <a:ext cx="2047875" cy="2052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8D9CA1F-E38F-4F47-86D8-562871790225}" type="slidenum">
              <a:rPr lang="en-GB"/>
              <a:pPr>
                <a:defRPr/>
              </a:pPr>
              <a:t>‹#›</a:t>
            </a:fld>
            <a:endParaRPr lang="en-GB"/>
          </a:p>
        </p:txBody>
      </p:sp>
    </p:spTree>
    <p:extLst>
      <p:ext uri="{BB962C8B-B14F-4D97-AF65-F5344CB8AC3E}">
        <p14:creationId xmlns:p14="http://schemas.microsoft.com/office/powerpoint/2010/main" val="131484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4114800" cy="56991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28600" y="765175"/>
            <a:ext cx="2020888" cy="319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084263"/>
            <a:ext cx="2020888" cy="1971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322513" y="765175"/>
            <a:ext cx="2020887" cy="319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322513" y="1084263"/>
            <a:ext cx="2020887" cy="1971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1AF3E4B-C00E-42CB-8FFA-9899985FF251}" type="slidenum">
              <a:rPr lang="en-GB"/>
              <a:pPr>
                <a:defRPr/>
              </a:pPr>
              <a:t>‹#›</a:t>
            </a:fld>
            <a:endParaRPr lang="en-GB"/>
          </a:p>
        </p:txBody>
      </p:sp>
    </p:spTree>
    <p:extLst>
      <p:ext uri="{BB962C8B-B14F-4D97-AF65-F5344CB8AC3E}">
        <p14:creationId xmlns:p14="http://schemas.microsoft.com/office/powerpoint/2010/main" val="2975524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D36E22EE-3B02-4641-985A-E493B6250319}" type="slidenum">
              <a:rPr lang="en-GB"/>
              <a:pPr>
                <a:defRPr/>
              </a:pPr>
              <a:t>‹#›</a:t>
            </a:fld>
            <a:endParaRPr lang="en-GB"/>
          </a:p>
        </p:txBody>
      </p:sp>
    </p:spTree>
    <p:extLst>
      <p:ext uri="{BB962C8B-B14F-4D97-AF65-F5344CB8AC3E}">
        <p14:creationId xmlns:p14="http://schemas.microsoft.com/office/powerpoint/2010/main" val="121175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7CE402A-B6C9-4C3E-90D0-78B832B8BBA5}" type="slidenum">
              <a:rPr lang="en-GB"/>
              <a:pPr>
                <a:defRPr/>
              </a:pPr>
              <a:t>‹#›</a:t>
            </a:fld>
            <a:endParaRPr lang="en-GB"/>
          </a:p>
        </p:txBody>
      </p:sp>
    </p:spTree>
    <p:extLst>
      <p:ext uri="{BB962C8B-B14F-4D97-AF65-F5344CB8AC3E}">
        <p14:creationId xmlns:p14="http://schemas.microsoft.com/office/powerpoint/2010/main" val="2681804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1504950" cy="5794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787525" y="136525"/>
            <a:ext cx="2555875" cy="2919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28600" y="715963"/>
            <a:ext cx="1504950" cy="2339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F51C9E0-0DEA-4671-A345-18081215126B}" type="slidenum">
              <a:rPr lang="en-GB"/>
              <a:pPr>
                <a:defRPr/>
              </a:pPr>
              <a:t>‹#›</a:t>
            </a:fld>
            <a:endParaRPr lang="en-GB"/>
          </a:p>
        </p:txBody>
      </p:sp>
    </p:spTree>
    <p:extLst>
      <p:ext uri="{BB962C8B-B14F-4D97-AF65-F5344CB8AC3E}">
        <p14:creationId xmlns:p14="http://schemas.microsoft.com/office/powerpoint/2010/main" val="10809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938" y="2395538"/>
            <a:ext cx="2743200" cy="2825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896938" y="306388"/>
            <a:ext cx="2743200" cy="20526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896938" y="2678113"/>
            <a:ext cx="2743200" cy="4016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34C8486-CB04-43BF-982E-1E8AA0A68F58}" type="slidenum">
              <a:rPr lang="en-GB"/>
              <a:pPr>
                <a:defRPr/>
              </a:pPr>
              <a:t>‹#›</a:t>
            </a:fld>
            <a:endParaRPr lang="en-GB"/>
          </a:p>
        </p:txBody>
      </p:sp>
    </p:spTree>
    <p:extLst>
      <p:ext uri="{BB962C8B-B14F-4D97-AF65-F5344CB8AC3E}">
        <p14:creationId xmlns:p14="http://schemas.microsoft.com/office/powerpoint/2010/main" val="2903644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41275" y="0"/>
            <a:ext cx="4613275" cy="1900238"/>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lIns="45674" tIns="22837" rIns="45674" bIns="22837" anchor="ctr"/>
          <a:lstStyle/>
          <a:p>
            <a:pPr defTabSz="457200"/>
            <a:endParaRPr lang="en-US" sz="1200">
              <a:latin typeface="Arial" charset="0"/>
            </a:endParaRPr>
          </a:p>
        </p:txBody>
      </p:sp>
      <p:sp>
        <p:nvSpPr>
          <p:cNvPr id="1027" name="Rectangle 9"/>
          <p:cNvSpPr>
            <a:spLocks noChangeArrowheads="1"/>
          </p:cNvSpPr>
          <p:nvPr/>
        </p:nvSpPr>
        <p:spPr bwMode="auto">
          <a:xfrm>
            <a:off x="-41275" y="1520825"/>
            <a:ext cx="4613275" cy="1900238"/>
          </a:xfrm>
          <a:prstGeom prst="rect">
            <a:avLst/>
          </a:prstGeom>
          <a:gradFill rotWithShape="0">
            <a:gsLst>
              <a:gs pos="0">
                <a:schemeClr val="bg1"/>
              </a:gs>
              <a:gs pos="100000">
                <a:srgbClr val="DCDEDE"/>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1028" name="Rectangle 2"/>
          <p:cNvSpPr>
            <a:spLocks noGrp="1" noChangeArrowheads="1"/>
          </p:cNvSpPr>
          <p:nvPr>
            <p:ph type="title"/>
          </p:nvPr>
        </p:nvSpPr>
        <p:spPr bwMode="auto">
          <a:xfrm>
            <a:off x="161925" y="452438"/>
            <a:ext cx="424815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22837" rIns="45674" bIns="22837" numCol="1" anchor="t" anchorCtr="0" compatLnSpc="1">
            <a:prstTxWarp prst="textNoShape">
              <a:avLst/>
            </a:prstTxWarp>
          </a:bodyPr>
          <a:lstStyle/>
          <a:p>
            <a:pPr lvl="0"/>
            <a:r>
              <a:rPr lang="en-GB" smtClean="0"/>
              <a:t>Click to edit Master title style</a:t>
            </a:r>
          </a:p>
        </p:txBody>
      </p:sp>
      <p:sp>
        <p:nvSpPr>
          <p:cNvPr id="1029" name="Rectangle 3"/>
          <p:cNvSpPr>
            <a:spLocks noGrp="1" noChangeArrowheads="1"/>
          </p:cNvSpPr>
          <p:nvPr>
            <p:ph type="body" idx="1"/>
          </p:nvPr>
        </p:nvSpPr>
        <p:spPr bwMode="auto">
          <a:xfrm>
            <a:off x="161925" y="849313"/>
            <a:ext cx="4248150" cy="2052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22837" rIns="45674" bIns="2283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342900" y="3116263"/>
            <a:ext cx="9525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5674" tIns="22837" rIns="45674" bIns="22837" numCol="1" anchor="t" anchorCtr="0" compatLnSpc="1">
            <a:prstTxWarp prst="textNoShape">
              <a:avLst/>
            </a:prstTxWarp>
          </a:bodyPr>
          <a:lstStyle>
            <a:lvl1pPr algn="l" defTabSz="457200">
              <a:defRPr sz="800">
                <a:latin typeface="Arial" charset="0"/>
              </a:defRPr>
            </a:lvl1pPr>
          </a:lstStyle>
          <a:p>
            <a:pPr>
              <a:defRPr/>
            </a:pPr>
            <a:endParaRPr lang="en-GB"/>
          </a:p>
        </p:txBody>
      </p:sp>
      <p:sp>
        <p:nvSpPr>
          <p:cNvPr id="3" name="Rectangle 5"/>
          <p:cNvSpPr>
            <a:spLocks noGrp="1" noChangeArrowheads="1"/>
          </p:cNvSpPr>
          <p:nvPr>
            <p:ph type="ftr" sz="quarter" idx="3"/>
          </p:nvPr>
        </p:nvSpPr>
        <p:spPr bwMode="auto">
          <a:xfrm>
            <a:off x="1562100" y="3116263"/>
            <a:ext cx="14478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5674" tIns="22837" rIns="45674" bIns="22837" numCol="1" anchor="t" anchorCtr="0" compatLnSpc="1">
            <a:prstTxWarp prst="textNoShape">
              <a:avLst/>
            </a:prstTxWarp>
          </a:bodyPr>
          <a:lstStyle>
            <a:lvl1pPr defTabSz="457200">
              <a:defRPr sz="8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3438525" y="3148013"/>
            <a:ext cx="9525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5674" tIns="22837" rIns="0" bIns="22837" numCol="1" anchor="t" anchorCtr="0" compatLnSpc="1">
            <a:prstTxWarp prst="textNoShape">
              <a:avLst/>
            </a:prstTxWarp>
          </a:bodyPr>
          <a:lstStyle>
            <a:lvl1pPr algn="r" defTabSz="457200">
              <a:defRPr sz="800">
                <a:latin typeface="+mn-lt"/>
              </a:defRPr>
            </a:lvl1pPr>
          </a:lstStyle>
          <a:p>
            <a:pPr>
              <a:defRPr/>
            </a:pPr>
            <a:fld id="{3C21E9AB-4E01-45E5-B79B-AA3F9969F0A9}" type="slidenum">
              <a:rPr lang="en-GB"/>
              <a:pPr>
                <a:defRPr/>
              </a:pPr>
              <a:t>‹#›</a:t>
            </a:fld>
            <a:endParaRPr lang="en-GB"/>
          </a:p>
        </p:txBody>
      </p:sp>
      <p:pic>
        <p:nvPicPr>
          <p:cNvPr id="1033" name="Picture 7" descr="marine_blue 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08350" y="190500"/>
            <a:ext cx="10795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8" r:id="rId1"/>
    <p:sldLayoutId id="2147484037" r:id="rId2"/>
    <p:sldLayoutId id="2147484038" r:id="rId3"/>
    <p:sldLayoutId id="2147484039" r:id="rId4"/>
    <p:sldLayoutId id="2147484040" r:id="rId5"/>
    <p:sldLayoutId id="2147484041" r:id="rId6"/>
    <p:sldLayoutId id="2147484042" r:id="rId7"/>
    <p:sldLayoutId id="2147484043" r:id="rId8"/>
    <p:sldLayoutId id="2147484044" r:id="rId9"/>
    <p:sldLayoutId id="2147484045" r:id="rId10"/>
    <p:sldLayoutId id="2147484046" r:id="rId11"/>
  </p:sldLayoutIdLst>
  <p:hf hdr="0" ftr="0" dt="0"/>
  <p:txStyles>
    <p:titleStyle>
      <a:lvl1pPr algn="l" defTabSz="457200" rtl="0" eaLnBrk="0" fontAlgn="base" hangingPunct="0">
        <a:spcBef>
          <a:spcPct val="0"/>
        </a:spcBef>
        <a:spcAft>
          <a:spcPct val="0"/>
        </a:spcAft>
        <a:defRPr>
          <a:solidFill>
            <a:schemeClr val="tx2"/>
          </a:solidFill>
          <a:latin typeface="+mj-lt"/>
          <a:ea typeface="+mj-ea"/>
          <a:cs typeface="+mj-cs"/>
        </a:defRPr>
      </a:lvl1pPr>
      <a:lvl2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2pPr>
      <a:lvl3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3pPr>
      <a:lvl4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4pPr>
      <a:lvl5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5pPr>
      <a:lvl6pPr marL="457200" algn="l" defTabSz="457200" rtl="0" fontAlgn="base">
        <a:spcBef>
          <a:spcPct val="0"/>
        </a:spcBef>
        <a:spcAft>
          <a:spcPct val="0"/>
        </a:spcAft>
        <a:defRPr>
          <a:solidFill>
            <a:schemeClr val="tx2"/>
          </a:solidFill>
          <a:latin typeface="Georgia" pitchFamily="18" charset="0"/>
          <a:ea typeface="ＭＳ Ｐゴシック" pitchFamily="34" charset="-128"/>
        </a:defRPr>
      </a:lvl6pPr>
      <a:lvl7pPr marL="914400" algn="l" defTabSz="457200" rtl="0" fontAlgn="base">
        <a:spcBef>
          <a:spcPct val="0"/>
        </a:spcBef>
        <a:spcAft>
          <a:spcPct val="0"/>
        </a:spcAft>
        <a:defRPr>
          <a:solidFill>
            <a:schemeClr val="tx2"/>
          </a:solidFill>
          <a:latin typeface="Georgia" pitchFamily="18" charset="0"/>
          <a:ea typeface="ＭＳ Ｐゴシック" pitchFamily="34" charset="-128"/>
        </a:defRPr>
      </a:lvl7pPr>
      <a:lvl8pPr marL="1371600" algn="l" defTabSz="457200" rtl="0" fontAlgn="base">
        <a:spcBef>
          <a:spcPct val="0"/>
        </a:spcBef>
        <a:spcAft>
          <a:spcPct val="0"/>
        </a:spcAft>
        <a:defRPr>
          <a:solidFill>
            <a:schemeClr val="tx2"/>
          </a:solidFill>
          <a:latin typeface="Georgia" pitchFamily="18" charset="0"/>
          <a:ea typeface="ＭＳ Ｐゴシック" pitchFamily="34" charset="-128"/>
        </a:defRPr>
      </a:lvl8pPr>
      <a:lvl9pPr marL="1828800" algn="l" defTabSz="457200" rtl="0" fontAlgn="base">
        <a:spcBef>
          <a:spcPct val="0"/>
        </a:spcBef>
        <a:spcAft>
          <a:spcPct val="0"/>
        </a:spcAft>
        <a:defRPr>
          <a:solidFill>
            <a:schemeClr val="tx2"/>
          </a:solidFill>
          <a:latin typeface="Georgia" pitchFamily="18" charset="0"/>
          <a:ea typeface="ＭＳ Ｐゴシック" pitchFamily="34" charset="-128"/>
        </a:defRPr>
      </a:lvl9pPr>
    </p:titleStyle>
    <p:bodyStyle>
      <a:lvl1pPr marL="171450" indent="-171450" algn="l" defTabSz="457200" rtl="0" eaLnBrk="0" fontAlgn="base" hangingPunct="0">
        <a:spcBef>
          <a:spcPct val="0"/>
        </a:spcBef>
        <a:spcAft>
          <a:spcPct val="70000"/>
        </a:spcAft>
        <a:buChar char="•"/>
        <a:defRPr sz="1200">
          <a:solidFill>
            <a:schemeClr val="tx1"/>
          </a:solidFill>
          <a:latin typeface="+mn-lt"/>
          <a:ea typeface="+mn-ea"/>
          <a:cs typeface="+mn-cs"/>
        </a:defRPr>
      </a:lvl1pPr>
      <a:lvl2pPr marL="406400" indent="-146050" algn="l" defTabSz="457200" rtl="0" eaLnBrk="0" fontAlgn="base" hangingPunct="0">
        <a:lnSpc>
          <a:spcPct val="90000"/>
        </a:lnSpc>
        <a:spcBef>
          <a:spcPct val="0"/>
        </a:spcBef>
        <a:spcAft>
          <a:spcPct val="50000"/>
        </a:spcAft>
        <a:buChar char="–"/>
        <a:defRPr sz="1200">
          <a:solidFill>
            <a:schemeClr val="tx1"/>
          </a:solidFill>
          <a:latin typeface="+mn-lt"/>
          <a:ea typeface="+mn-ea"/>
        </a:defRPr>
      </a:lvl2pPr>
      <a:lvl3pPr marL="609600" indent="-114300" algn="l" defTabSz="457200" rtl="0" eaLnBrk="0" fontAlgn="base" hangingPunct="0">
        <a:lnSpc>
          <a:spcPct val="90000"/>
        </a:lnSpc>
        <a:spcBef>
          <a:spcPct val="20000"/>
        </a:spcBef>
        <a:spcAft>
          <a:spcPct val="0"/>
        </a:spcAft>
        <a:buChar char="•"/>
        <a:defRPr sz="1200">
          <a:solidFill>
            <a:schemeClr val="tx1"/>
          </a:solidFill>
          <a:latin typeface="+mn-lt"/>
          <a:ea typeface="+mn-ea"/>
        </a:defRPr>
      </a:lvl3pPr>
      <a:lvl4pPr marL="811213" indent="-112713" algn="l" defTabSz="457200" rtl="0" eaLnBrk="0" fontAlgn="base" hangingPunct="0">
        <a:lnSpc>
          <a:spcPct val="90000"/>
        </a:lnSpc>
        <a:spcBef>
          <a:spcPct val="20000"/>
        </a:spcBef>
        <a:spcAft>
          <a:spcPct val="0"/>
        </a:spcAft>
        <a:buChar char="–"/>
        <a:defRPr sz="1200">
          <a:solidFill>
            <a:schemeClr val="tx1"/>
          </a:solidFill>
          <a:latin typeface="+mn-lt"/>
          <a:ea typeface="+mn-ea"/>
        </a:defRPr>
      </a:lvl4pPr>
      <a:lvl5pPr marL="1027113" indent="-114300" algn="l" defTabSz="457200" rtl="0" eaLnBrk="0" fontAlgn="base" hangingPunct="0">
        <a:lnSpc>
          <a:spcPct val="90000"/>
        </a:lnSpc>
        <a:spcBef>
          <a:spcPct val="20000"/>
        </a:spcBef>
        <a:spcAft>
          <a:spcPct val="0"/>
        </a:spcAft>
        <a:buChar char="»"/>
        <a:defRPr sz="1200">
          <a:solidFill>
            <a:schemeClr val="tx1"/>
          </a:solidFill>
          <a:latin typeface="+mn-lt"/>
          <a:ea typeface="+mn-ea"/>
        </a:defRPr>
      </a:lvl5pPr>
      <a:lvl6pPr marL="1484313" indent="-114300" algn="l" defTabSz="457200" rtl="0" fontAlgn="base">
        <a:lnSpc>
          <a:spcPct val="90000"/>
        </a:lnSpc>
        <a:spcBef>
          <a:spcPct val="20000"/>
        </a:spcBef>
        <a:spcAft>
          <a:spcPct val="0"/>
        </a:spcAft>
        <a:buChar char="»"/>
        <a:defRPr sz="1200">
          <a:solidFill>
            <a:schemeClr val="tx1"/>
          </a:solidFill>
          <a:latin typeface="+mn-lt"/>
          <a:ea typeface="+mn-ea"/>
        </a:defRPr>
      </a:lvl6pPr>
      <a:lvl7pPr marL="1941513" indent="-114300" algn="l" defTabSz="457200" rtl="0" fontAlgn="base">
        <a:lnSpc>
          <a:spcPct val="90000"/>
        </a:lnSpc>
        <a:spcBef>
          <a:spcPct val="20000"/>
        </a:spcBef>
        <a:spcAft>
          <a:spcPct val="0"/>
        </a:spcAft>
        <a:buChar char="»"/>
        <a:defRPr sz="1200">
          <a:solidFill>
            <a:schemeClr val="tx1"/>
          </a:solidFill>
          <a:latin typeface="+mn-lt"/>
          <a:ea typeface="+mn-ea"/>
        </a:defRPr>
      </a:lvl7pPr>
      <a:lvl8pPr marL="2398713" indent="-114300" algn="l" defTabSz="457200" rtl="0" fontAlgn="base">
        <a:lnSpc>
          <a:spcPct val="90000"/>
        </a:lnSpc>
        <a:spcBef>
          <a:spcPct val="20000"/>
        </a:spcBef>
        <a:spcAft>
          <a:spcPct val="0"/>
        </a:spcAft>
        <a:buChar char="»"/>
        <a:defRPr sz="1200">
          <a:solidFill>
            <a:schemeClr val="tx1"/>
          </a:solidFill>
          <a:latin typeface="+mn-lt"/>
          <a:ea typeface="+mn-ea"/>
        </a:defRPr>
      </a:lvl8pPr>
      <a:lvl9pPr marL="2855913" indent="-114300" algn="l" defTabSz="457200" rtl="0" fontAlgn="base">
        <a:lnSpc>
          <a:spcPct val="90000"/>
        </a:lnSpc>
        <a:spcBef>
          <a:spcPct val="20000"/>
        </a:spcBef>
        <a:spcAft>
          <a:spcPct val="0"/>
        </a:spcAft>
        <a:buChar char="»"/>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61925" y="452438"/>
            <a:ext cx="42481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2837" rIns="45674" bIns="22837"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161925" y="849313"/>
            <a:ext cx="4248150"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2837" rIns="45674" bIns="2283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268" name="Rectangle 4"/>
          <p:cNvSpPr>
            <a:spLocks noGrp="1" noChangeArrowheads="1"/>
          </p:cNvSpPr>
          <p:nvPr>
            <p:ph type="dt" sz="half" idx="2"/>
          </p:nvPr>
        </p:nvSpPr>
        <p:spPr bwMode="auto">
          <a:xfrm>
            <a:off x="228600" y="3116263"/>
            <a:ext cx="1066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674" tIns="22837" rIns="45674" bIns="22837" numCol="1" anchor="t" anchorCtr="0" compatLnSpc="1">
            <a:prstTxWarp prst="textNoShape">
              <a:avLst/>
            </a:prstTxWarp>
          </a:bodyPr>
          <a:lstStyle>
            <a:lvl1pPr algn="l" defTabSz="457200">
              <a:defRPr sz="800">
                <a:latin typeface="Arial" charset="0"/>
              </a:defRPr>
            </a:lvl1pPr>
          </a:lstStyle>
          <a:p>
            <a:pPr>
              <a:defRPr/>
            </a:pPr>
            <a:endParaRPr lang="en-GB"/>
          </a:p>
        </p:txBody>
      </p:sp>
      <p:sp>
        <p:nvSpPr>
          <p:cNvPr id="11269" name="Rectangle 5"/>
          <p:cNvSpPr>
            <a:spLocks noGrp="1" noChangeArrowheads="1"/>
          </p:cNvSpPr>
          <p:nvPr>
            <p:ph type="ftr" sz="quarter" idx="3"/>
          </p:nvPr>
        </p:nvSpPr>
        <p:spPr bwMode="auto">
          <a:xfrm>
            <a:off x="1562100" y="3116263"/>
            <a:ext cx="1447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674" tIns="22837" rIns="45674" bIns="22837" numCol="1" anchor="t" anchorCtr="0" compatLnSpc="1">
            <a:prstTxWarp prst="textNoShape">
              <a:avLst/>
            </a:prstTxWarp>
          </a:bodyPr>
          <a:lstStyle>
            <a:lvl1pPr defTabSz="457200">
              <a:defRPr sz="800">
                <a:latin typeface="Arial" charset="0"/>
              </a:defRPr>
            </a:lvl1pPr>
          </a:lstStyle>
          <a:p>
            <a:pPr>
              <a:defRPr/>
            </a:pPr>
            <a:endParaRPr lang="en-GB"/>
          </a:p>
        </p:txBody>
      </p:sp>
      <p:sp>
        <p:nvSpPr>
          <p:cNvPr id="11270" name="Rectangle 6"/>
          <p:cNvSpPr>
            <a:spLocks noGrp="1" noChangeArrowheads="1"/>
          </p:cNvSpPr>
          <p:nvPr>
            <p:ph type="sldNum" sz="quarter" idx="4"/>
          </p:nvPr>
        </p:nvSpPr>
        <p:spPr bwMode="auto">
          <a:xfrm>
            <a:off x="3321050" y="3148013"/>
            <a:ext cx="1066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674" tIns="22837" rIns="0" bIns="22837" numCol="1" anchor="t" anchorCtr="0" compatLnSpc="1">
            <a:prstTxWarp prst="textNoShape">
              <a:avLst/>
            </a:prstTxWarp>
          </a:bodyPr>
          <a:lstStyle>
            <a:lvl1pPr algn="r" defTabSz="457200">
              <a:defRPr sz="800">
                <a:latin typeface="+mn-lt"/>
              </a:defRPr>
            </a:lvl1pPr>
          </a:lstStyle>
          <a:p>
            <a:pPr>
              <a:defRPr/>
            </a:pPr>
            <a:fld id="{9ED686AE-9FAF-4A0B-AF2F-01613CA2194F}" type="slidenum">
              <a:rPr lang="en-GB"/>
              <a:pPr>
                <a:defRPr/>
              </a:pPr>
              <a:t>‹#›</a:t>
            </a:fld>
            <a:endParaRPr lang="en-GB"/>
          </a:p>
        </p:txBody>
      </p:sp>
      <p:pic>
        <p:nvPicPr>
          <p:cNvPr id="2055" name="Picture 7" descr="marine_blue 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08350" y="190500"/>
            <a:ext cx="10795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9"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hf hdr="0" ftr="0" dt="0"/>
  <p:txStyles>
    <p:titleStyle>
      <a:lvl1pPr algn="l" defTabSz="457200" rtl="0" eaLnBrk="0" fontAlgn="base" hangingPunct="0">
        <a:spcBef>
          <a:spcPct val="0"/>
        </a:spcBef>
        <a:spcAft>
          <a:spcPct val="0"/>
        </a:spcAft>
        <a:defRPr>
          <a:solidFill>
            <a:schemeClr val="tx2"/>
          </a:solidFill>
          <a:latin typeface="+mj-lt"/>
          <a:ea typeface="+mj-ea"/>
          <a:cs typeface="+mj-cs"/>
        </a:defRPr>
      </a:lvl1pPr>
      <a:lvl2pPr algn="l" defTabSz="457200" rtl="0" eaLnBrk="0" fontAlgn="base" hangingPunct="0">
        <a:spcBef>
          <a:spcPct val="0"/>
        </a:spcBef>
        <a:spcAft>
          <a:spcPct val="0"/>
        </a:spcAft>
        <a:defRPr>
          <a:solidFill>
            <a:schemeClr val="tx2"/>
          </a:solidFill>
          <a:latin typeface="Georgia" pitchFamily="18" charset="0"/>
        </a:defRPr>
      </a:lvl2pPr>
      <a:lvl3pPr algn="l" defTabSz="457200" rtl="0" eaLnBrk="0" fontAlgn="base" hangingPunct="0">
        <a:spcBef>
          <a:spcPct val="0"/>
        </a:spcBef>
        <a:spcAft>
          <a:spcPct val="0"/>
        </a:spcAft>
        <a:defRPr>
          <a:solidFill>
            <a:schemeClr val="tx2"/>
          </a:solidFill>
          <a:latin typeface="Georgia" pitchFamily="18" charset="0"/>
        </a:defRPr>
      </a:lvl3pPr>
      <a:lvl4pPr algn="l" defTabSz="457200" rtl="0" eaLnBrk="0" fontAlgn="base" hangingPunct="0">
        <a:spcBef>
          <a:spcPct val="0"/>
        </a:spcBef>
        <a:spcAft>
          <a:spcPct val="0"/>
        </a:spcAft>
        <a:defRPr>
          <a:solidFill>
            <a:schemeClr val="tx2"/>
          </a:solidFill>
          <a:latin typeface="Georgia" pitchFamily="18" charset="0"/>
        </a:defRPr>
      </a:lvl4pPr>
      <a:lvl5pPr algn="l" defTabSz="457200" rtl="0" eaLnBrk="0" fontAlgn="base" hangingPunct="0">
        <a:spcBef>
          <a:spcPct val="0"/>
        </a:spcBef>
        <a:spcAft>
          <a:spcPct val="0"/>
        </a:spcAft>
        <a:defRPr>
          <a:solidFill>
            <a:schemeClr val="tx2"/>
          </a:solidFill>
          <a:latin typeface="Georgia" pitchFamily="18" charset="0"/>
        </a:defRPr>
      </a:lvl5pPr>
      <a:lvl6pPr marL="457200" algn="l" defTabSz="457200" rtl="0" fontAlgn="base">
        <a:spcBef>
          <a:spcPct val="0"/>
        </a:spcBef>
        <a:spcAft>
          <a:spcPct val="0"/>
        </a:spcAft>
        <a:defRPr>
          <a:solidFill>
            <a:schemeClr val="tx2"/>
          </a:solidFill>
          <a:latin typeface="Georgia" pitchFamily="18" charset="0"/>
        </a:defRPr>
      </a:lvl6pPr>
      <a:lvl7pPr marL="914400" algn="l" defTabSz="457200" rtl="0" fontAlgn="base">
        <a:spcBef>
          <a:spcPct val="0"/>
        </a:spcBef>
        <a:spcAft>
          <a:spcPct val="0"/>
        </a:spcAft>
        <a:defRPr>
          <a:solidFill>
            <a:schemeClr val="tx2"/>
          </a:solidFill>
          <a:latin typeface="Georgia" pitchFamily="18" charset="0"/>
        </a:defRPr>
      </a:lvl7pPr>
      <a:lvl8pPr marL="1371600" algn="l" defTabSz="457200" rtl="0" fontAlgn="base">
        <a:spcBef>
          <a:spcPct val="0"/>
        </a:spcBef>
        <a:spcAft>
          <a:spcPct val="0"/>
        </a:spcAft>
        <a:defRPr>
          <a:solidFill>
            <a:schemeClr val="tx2"/>
          </a:solidFill>
          <a:latin typeface="Georgia" pitchFamily="18" charset="0"/>
        </a:defRPr>
      </a:lvl8pPr>
      <a:lvl9pPr marL="1828800" algn="l" defTabSz="457200" rtl="0" fontAlgn="base">
        <a:spcBef>
          <a:spcPct val="0"/>
        </a:spcBef>
        <a:spcAft>
          <a:spcPct val="0"/>
        </a:spcAft>
        <a:defRPr>
          <a:solidFill>
            <a:schemeClr val="tx2"/>
          </a:solidFill>
          <a:latin typeface="Georgia" pitchFamily="18" charset="0"/>
        </a:defRPr>
      </a:lvl9pPr>
    </p:titleStyle>
    <p:bodyStyle>
      <a:lvl1pPr marL="171450" indent="-171450" algn="l" defTabSz="457200" rtl="0" eaLnBrk="0" fontAlgn="base" hangingPunct="0">
        <a:spcBef>
          <a:spcPct val="0"/>
        </a:spcBef>
        <a:spcAft>
          <a:spcPct val="70000"/>
        </a:spcAft>
        <a:buChar char="•"/>
        <a:defRPr sz="1200">
          <a:solidFill>
            <a:schemeClr val="tx1"/>
          </a:solidFill>
          <a:latin typeface="+mn-lt"/>
          <a:ea typeface="+mn-ea"/>
          <a:cs typeface="+mn-cs"/>
        </a:defRPr>
      </a:lvl1pPr>
      <a:lvl2pPr marL="371475" indent="-142875" algn="l" defTabSz="457200" rtl="0" eaLnBrk="0" fontAlgn="base" hangingPunct="0">
        <a:lnSpc>
          <a:spcPct val="90000"/>
        </a:lnSpc>
        <a:spcBef>
          <a:spcPct val="0"/>
        </a:spcBef>
        <a:spcAft>
          <a:spcPct val="50000"/>
        </a:spcAft>
        <a:buChar char="–"/>
        <a:defRPr sz="1200">
          <a:solidFill>
            <a:schemeClr val="tx1"/>
          </a:solidFill>
          <a:latin typeface="+mn-lt"/>
        </a:defRPr>
      </a:lvl2pPr>
      <a:lvl3pPr marL="571500" indent="-114300" algn="l" defTabSz="457200" rtl="0" eaLnBrk="0" fontAlgn="base" hangingPunct="0">
        <a:spcBef>
          <a:spcPct val="20000"/>
        </a:spcBef>
        <a:spcAft>
          <a:spcPct val="50000"/>
        </a:spcAft>
        <a:buChar char="•"/>
        <a:defRPr sz="1200">
          <a:solidFill>
            <a:schemeClr val="tx1"/>
          </a:solidFill>
          <a:latin typeface="+mn-lt"/>
        </a:defRPr>
      </a:lvl3pPr>
      <a:lvl4pPr marL="798513" indent="-112713" algn="l" defTabSz="457200" rtl="0" eaLnBrk="0" fontAlgn="base" hangingPunct="0">
        <a:spcBef>
          <a:spcPct val="20000"/>
        </a:spcBef>
        <a:spcAft>
          <a:spcPct val="50000"/>
        </a:spcAft>
        <a:buChar char="–"/>
        <a:defRPr sz="1200">
          <a:solidFill>
            <a:schemeClr val="tx1"/>
          </a:solidFill>
          <a:latin typeface="+mn-lt"/>
        </a:defRPr>
      </a:lvl4pPr>
      <a:lvl5pPr marL="1027113" indent="-114300" algn="l" defTabSz="457200" rtl="0" eaLnBrk="0" fontAlgn="base" hangingPunct="0">
        <a:spcBef>
          <a:spcPct val="20000"/>
        </a:spcBef>
        <a:spcAft>
          <a:spcPct val="50000"/>
        </a:spcAft>
        <a:buChar char="»"/>
        <a:defRPr sz="1200">
          <a:solidFill>
            <a:schemeClr val="tx1"/>
          </a:solidFill>
          <a:latin typeface="+mn-lt"/>
        </a:defRPr>
      </a:lvl5pPr>
      <a:lvl6pPr marL="1484313" indent="-114300" algn="l" defTabSz="457200" rtl="0" fontAlgn="base">
        <a:spcBef>
          <a:spcPct val="20000"/>
        </a:spcBef>
        <a:spcAft>
          <a:spcPct val="50000"/>
        </a:spcAft>
        <a:buChar char="»"/>
        <a:defRPr sz="1200">
          <a:solidFill>
            <a:schemeClr val="tx1"/>
          </a:solidFill>
          <a:latin typeface="+mn-lt"/>
        </a:defRPr>
      </a:lvl6pPr>
      <a:lvl7pPr marL="1941513" indent="-114300" algn="l" defTabSz="457200" rtl="0" fontAlgn="base">
        <a:spcBef>
          <a:spcPct val="20000"/>
        </a:spcBef>
        <a:spcAft>
          <a:spcPct val="50000"/>
        </a:spcAft>
        <a:buChar char="»"/>
        <a:defRPr sz="1200">
          <a:solidFill>
            <a:schemeClr val="tx1"/>
          </a:solidFill>
          <a:latin typeface="+mn-lt"/>
        </a:defRPr>
      </a:lvl7pPr>
      <a:lvl8pPr marL="2398713" indent="-114300" algn="l" defTabSz="457200" rtl="0" fontAlgn="base">
        <a:spcBef>
          <a:spcPct val="20000"/>
        </a:spcBef>
        <a:spcAft>
          <a:spcPct val="50000"/>
        </a:spcAft>
        <a:buChar char="»"/>
        <a:defRPr sz="1200">
          <a:solidFill>
            <a:schemeClr val="tx1"/>
          </a:solidFill>
          <a:latin typeface="+mn-lt"/>
        </a:defRPr>
      </a:lvl8pPr>
      <a:lvl9pPr marL="2855913" indent="-114300" algn="l" defTabSz="457200" rtl="0" fontAlgn="base">
        <a:spcBef>
          <a:spcPct val="20000"/>
        </a:spcBef>
        <a:spcAft>
          <a:spcPct val="5000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61925" y="452438"/>
            <a:ext cx="42481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2837" rIns="45674" bIns="22837" numCol="1" anchor="ctr" anchorCtr="0" compatLnSpc="1">
            <a:prstTxWarp prst="textNoShape">
              <a:avLst/>
            </a:prstTxWarp>
          </a:bodyPr>
          <a:lstStyle/>
          <a:p>
            <a:pPr lvl="0"/>
            <a:r>
              <a:rPr lang="en-GB" smtClean="0"/>
              <a:t>Click to edit Master title style</a:t>
            </a:r>
          </a:p>
        </p:txBody>
      </p:sp>
      <p:sp>
        <p:nvSpPr>
          <p:cNvPr id="3075" name="Rectangle 3"/>
          <p:cNvSpPr>
            <a:spLocks noGrp="1" noChangeArrowheads="1"/>
          </p:cNvSpPr>
          <p:nvPr>
            <p:ph type="body" idx="1"/>
          </p:nvPr>
        </p:nvSpPr>
        <p:spPr bwMode="auto">
          <a:xfrm>
            <a:off x="161925" y="849313"/>
            <a:ext cx="4248150"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2837" rIns="45674" bIns="2283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5236" name="Rectangle 4"/>
          <p:cNvSpPr>
            <a:spLocks noGrp="1" noChangeArrowheads="1"/>
          </p:cNvSpPr>
          <p:nvPr>
            <p:ph type="dt" sz="half" idx="2"/>
          </p:nvPr>
        </p:nvSpPr>
        <p:spPr bwMode="auto">
          <a:xfrm>
            <a:off x="228600" y="3116263"/>
            <a:ext cx="1066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674" tIns="22837" rIns="45674" bIns="22837" numCol="1" anchor="t" anchorCtr="0" compatLnSpc="1">
            <a:prstTxWarp prst="textNoShape">
              <a:avLst/>
            </a:prstTxWarp>
          </a:bodyPr>
          <a:lstStyle>
            <a:lvl1pPr algn="l" defTabSz="457200">
              <a:defRPr sz="800">
                <a:latin typeface="Arial" charset="0"/>
              </a:defRPr>
            </a:lvl1pPr>
          </a:lstStyle>
          <a:p>
            <a:pPr>
              <a:defRPr/>
            </a:pPr>
            <a:endParaRPr lang="en-GB"/>
          </a:p>
        </p:txBody>
      </p:sp>
      <p:sp>
        <p:nvSpPr>
          <p:cNvPr id="95237" name="Rectangle 5"/>
          <p:cNvSpPr>
            <a:spLocks noGrp="1" noChangeArrowheads="1"/>
          </p:cNvSpPr>
          <p:nvPr>
            <p:ph type="ftr" sz="quarter" idx="3"/>
          </p:nvPr>
        </p:nvSpPr>
        <p:spPr bwMode="auto">
          <a:xfrm>
            <a:off x="1562100" y="3116263"/>
            <a:ext cx="1447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674" tIns="22837" rIns="45674" bIns="22837" numCol="1" anchor="t" anchorCtr="0" compatLnSpc="1">
            <a:prstTxWarp prst="textNoShape">
              <a:avLst/>
            </a:prstTxWarp>
          </a:bodyPr>
          <a:lstStyle>
            <a:lvl1pPr defTabSz="457200">
              <a:defRPr sz="800">
                <a:latin typeface="Arial" charset="0"/>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defTabSz="457200" rtl="0" eaLnBrk="0" fontAlgn="base" hangingPunct="0">
        <a:spcBef>
          <a:spcPct val="0"/>
        </a:spcBef>
        <a:spcAft>
          <a:spcPct val="0"/>
        </a:spcAft>
        <a:defRPr>
          <a:solidFill>
            <a:schemeClr val="tx2"/>
          </a:solidFill>
          <a:latin typeface="+mj-lt"/>
          <a:ea typeface="+mj-ea"/>
          <a:cs typeface="+mj-cs"/>
        </a:defRPr>
      </a:lvl1pPr>
      <a:lvl2pPr algn="l" defTabSz="457200" rtl="0" eaLnBrk="0" fontAlgn="base" hangingPunct="0">
        <a:spcBef>
          <a:spcPct val="0"/>
        </a:spcBef>
        <a:spcAft>
          <a:spcPct val="0"/>
        </a:spcAft>
        <a:defRPr>
          <a:solidFill>
            <a:schemeClr val="tx2"/>
          </a:solidFill>
          <a:latin typeface="Georgia" pitchFamily="18" charset="0"/>
        </a:defRPr>
      </a:lvl2pPr>
      <a:lvl3pPr algn="l" defTabSz="457200" rtl="0" eaLnBrk="0" fontAlgn="base" hangingPunct="0">
        <a:spcBef>
          <a:spcPct val="0"/>
        </a:spcBef>
        <a:spcAft>
          <a:spcPct val="0"/>
        </a:spcAft>
        <a:defRPr>
          <a:solidFill>
            <a:schemeClr val="tx2"/>
          </a:solidFill>
          <a:latin typeface="Georgia" pitchFamily="18" charset="0"/>
        </a:defRPr>
      </a:lvl3pPr>
      <a:lvl4pPr algn="l" defTabSz="457200" rtl="0" eaLnBrk="0" fontAlgn="base" hangingPunct="0">
        <a:spcBef>
          <a:spcPct val="0"/>
        </a:spcBef>
        <a:spcAft>
          <a:spcPct val="0"/>
        </a:spcAft>
        <a:defRPr>
          <a:solidFill>
            <a:schemeClr val="tx2"/>
          </a:solidFill>
          <a:latin typeface="Georgia" pitchFamily="18" charset="0"/>
        </a:defRPr>
      </a:lvl4pPr>
      <a:lvl5pPr algn="l" defTabSz="457200" rtl="0" eaLnBrk="0" fontAlgn="base" hangingPunct="0">
        <a:spcBef>
          <a:spcPct val="0"/>
        </a:spcBef>
        <a:spcAft>
          <a:spcPct val="0"/>
        </a:spcAft>
        <a:defRPr>
          <a:solidFill>
            <a:schemeClr val="tx2"/>
          </a:solidFill>
          <a:latin typeface="Georgia" pitchFamily="18" charset="0"/>
        </a:defRPr>
      </a:lvl5pPr>
      <a:lvl6pPr marL="457200" algn="l" defTabSz="457200" rtl="0" fontAlgn="base">
        <a:spcBef>
          <a:spcPct val="0"/>
        </a:spcBef>
        <a:spcAft>
          <a:spcPct val="0"/>
        </a:spcAft>
        <a:defRPr>
          <a:solidFill>
            <a:schemeClr val="tx2"/>
          </a:solidFill>
          <a:latin typeface="Georgia" pitchFamily="18" charset="0"/>
        </a:defRPr>
      </a:lvl6pPr>
      <a:lvl7pPr marL="914400" algn="l" defTabSz="457200" rtl="0" fontAlgn="base">
        <a:spcBef>
          <a:spcPct val="0"/>
        </a:spcBef>
        <a:spcAft>
          <a:spcPct val="0"/>
        </a:spcAft>
        <a:defRPr>
          <a:solidFill>
            <a:schemeClr val="tx2"/>
          </a:solidFill>
          <a:latin typeface="Georgia" pitchFamily="18" charset="0"/>
        </a:defRPr>
      </a:lvl7pPr>
      <a:lvl8pPr marL="1371600" algn="l" defTabSz="457200" rtl="0" fontAlgn="base">
        <a:spcBef>
          <a:spcPct val="0"/>
        </a:spcBef>
        <a:spcAft>
          <a:spcPct val="0"/>
        </a:spcAft>
        <a:defRPr>
          <a:solidFill>
            <a:schemeClr val="tx2"/>
          </a:solidFill>
          <a:latin typeface="Georgia" pitchFamily="18" charset="0"/>
        </a:defRPr>
      </a:lvl8pPr>
      <a:lvl9pPr marL="1828800" algn="l" defTabSz="457200" rtl="0" fontAlgn="base">
        <a:spcBef>
          <a:spcPct val="0"/>
        </a:spcBef>
        <a:spcAft>
          <a:spcPct val="0"/>
        </a:spcAft>
        <a:defRPr>
          <a:solidFill>
            <a:schemeClr val="tx2"/>
          </a:solidFill>
          <a:latin typeface="Georgia" pitchFamily="18" charset="0"/>
        </a:defRPr>
      </a:lvl9pPr>
    </p:titleStyle>
    <p:bodyStyle>
      <a:lvl1pPr marL="171450" indent="-171450" algn="l" defTabSz="457200" rtl="0" eaLnBrk="0" fontAlgn="base" hangingPunct="0">
        <a:spcBef>
          <a:spcPct val="0"/>
        </a:spcBef>
        <a:spcAft>
          <a:spcPct val="70000"/>
        </a:spcAft>
        <a:buChar char="•"/>
        <a:defRPr sz="1200">
          <a:solidFill>
            <a:schemeClr val="tx1"/>
          </a:solidFill>
          <a:latin typeface="+mn-lt"/>
          <a:ea typeface="+mn-ea"/>
          <a:cs typeface="+mn-cs"/>
        </a:defRPr>
      </a:lvl1pPr>
      <a:lvl2pPr marL="371475" indent="-142875" algn="l" defTabSz="457200" rtl="0" eaLnBrk="0" fontAlgn="base" hangingPunct="0">
        <a:lnSpc>
          <a:spcPct val="90000"/>
        </a:lnSpc>
        <a:spcBef>
          <a:spcPct val="0"/>
        </a:spcBef>
        <a:spcAft>
          <a:spcPct val="50000"/>
        </a:spcAft>
        <a:buChar char="–"/>
        <a:defRPr sz="1200">
          <a:solidFill>
            <a:schemeClr val="tx1"/>
          </a:solidFill>
          <a:latin typeface="+mn-lt"/>
        </a:defRPr>
      </a:lvl2pPr>
      <a:lvl3pPr marL="571500" indent="-114300" algn="l" defTabSz="457200" rtl="0" eaLnBrk="0" fontAlgn="base" hangingPunct="0">
        <a:spcBef>
          <a:spcPct val="20000"/>
        </a:spcBef>
        <a:spcAft>
          <a:spcPct val="50000"/>
        </a:spcAft>
        <a:buChar char="•"/>
        <a:defRPr sz="1200">
          <a:solidFill>
            <a:schemeClr val="tx1"/>
          </a:solidFill>
          <a:latin typeface="+mn-lt"/>
        </a:defRPr>
      </a:lvl3pPr>
      <a:lvl4pPr marL="798513" indent="-112713" algn="l" defTabSz="457200" rtl="0" eaLnBrk="0" fontAlgn="base" hangingPunct="0">
        <a:spcBef>
          <a:spcPct val="20000"/>
        </a:spcBef>
        <a:spcAft>
          <a:spcPct val="50000"/>
        </a:spcAft>
        <a:buChar char="–"/>
        <a:defRPr sz="1200">
          <a:solidFill>
            <a:schemeClr val="tx1"/>
          </a:solidFill>
          <a:latin typeface="+mn-lt"/>
        </a:defRPr>
      </a:lvl4pPr>
      <a:lvl5pPr marL="1027113" indent="-114300" algn="l" defTabSz="457200" rtl="0" eaLnBrk="0" fontAlgn="base" hangingPunct="0">
        <a:spcBef>
          <a:spcPct val="20000"/>
        </a:spcBef>
        <a:spcAft>
          <a:spcPct val="50000"/>
        </a:spcAft>
        <a:buChar char="»"/>
        <a:defRPr sz="1200">
          <a:solidFill>
            <a:schemeClr val="tx1"/>
          </a:solidFill>
          <a:latin typeface="+mn-lt"/>
        </a:defRPr>
      </a:lvl5pPr>
      <a:lvl6pPr marL="1484313" indent="-114300" algn="l" defTabSz="457200" rtl="0" fontAlgn="base">
        <a:spcBef>
          <a:spcPct val="20000"/>
        </a:spcBef>
        <a:spcAft>
          <a:spcPct val="50000"/>
        </a:spcAft>
        <a:buChar char="»"/>
        <a:defRPr sz="1200">
          <a:solidFill>
            <a:schemeClr val="tx1"/>
          </a:solidFill>
          <a:latin typeface="+mn-lt"/>
        </a:defRPr>
      </a:lvl6pPr>
      <a:lvl7pPr marL="1941513" indent="-114300" algn="l" defTabSz="457200" rtl="0" fontAlgn="base">
        <a:spcBef>
          <a:spcPct val="20000"/>
        </a:spcBef>
        <a:spcAft>
          <a:spcPct val="50000"/>
        </a:spcAft>
        <a:buChar char="»"/>
        <a:defRPr sz="1200">
          <a:solidFill>
            <a:schemeClr val="tx1"/>
          </a:solidFill>
          <a:latin typeface="+mn-lt"/>
        </a:defRPr>
      </a:lvl7pPr>
      <a:lvl8pPr marL="2398713" indent="-114300" algn="l" defTabSz="457200" rtl="0" fontAlgn="base">
        <a:spcBef>
          <a:spcPct val="20000"/>
        </a:spcBef>
        <a:spcAft>
          <a:spcPct val="50000"/>
        </a:spcAft>
        <a:buChar char="»"/>
        <a:defRPr sz="1200">
          <a:solidFill>
            <a:schemeClr val="tx1"/>
          </a:solidFill>
          <a:latin typeface="+mn-lt"/>
        </a:defRPr>
      </a:lvl8pPr>
      <a:lvl9pPr marL="2855913" indent="-114300" algn="l" defTabSz="457200" rtl="0" fontAlgn="base">
        <a:spcBef>
          <a:spcPct val="20000"/>
        </a:spcBef>
        <a:spcAft>
          <a:spcPct val="5000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147" name="Rectangle 24"/>
          <p:cNvSpPr>
            <a:spLocks noGrp="1" noChangeArrowheads="1"/>
          </p:cNvSpPr>
          <p:nvPr>
            <p:ph type="subTitle" idx="1"/>
          </p:nvPr>
        </p:nvSpPr>
        <p:spPr>
          <a:xfrm>
            <a:off x="198438" y="485775"/>
            <a:ext cx="3990975" cy="1368425"/>
          </a:xfrm>
        </p:spPr>
        <p:txBody>
          <a:bodyPr/>
          <a:lstStyle/>
          <a:p>
            <a:pPr algn="ctr">
              <a:defRPr/>
            </a:pPr>
            <a:r>
              <a:rPr lang="en-GB" dirty="0">
                <a:solidFill>
                  <a:schemeClr val="accent2">
                    <a:lumMod val="40000"/>
                    <a:lumOff val="60000"/>
                  </a:schemeClr>
                </a:solidFill>
              </a:rPr>
              <a:t>Who emits most? An analysis of UK households’ CO2 emissions and their association with socio-economic </a:t>
            </a:r>
            <a:r>
              <a:rPr lang="en-GB" dirty="0" smtClean="0">
                <a:solidFill>
                  <a:schemeClr val="accent2">
                    <a:lumMod val="40000"/>
                    <a:lumOff val="60000"/>
                  </a:schemeClr>
                </a:solidFill>
              </a:rPr>
              <a:t>factors</a:t>
            </a:r>
            <a:br>
              <a:rPr lang="en-GB" dirty="0" smtClean="0">
                <a:solidFill>
                  <a:schemeClr val="accent2">
                    <a:lumMod val="40000"/>
                    <a:lumOff val="60000"/>
                  </a:schemeClr>
                </a:solidFill>
              </a:rPr>
            </a:br>
            <a:r>
              <a:rPr lang="en-GB" dirty="0" smtClean="0">
                <a:solidFill>
                  <a:srgbClr val="B2D5D5"/>
                </a:solidFill>
              </a:rPr>
              <a:t/>
            </a:r>
            <a:br>
              <a:rPr lang="en-GB" dirty="0" smtClean="0">
                <a:solidFill>
                  <a:srgbClr val="B2D5D5"/>
                </a:solidFill>
              </a:rPr>
            </a:br>
            <a:r>
              <a:rPr lang="en-GB" dirty="0" smtClean="0">
                <a:solidFill>
                  <a:schemeClr val="bg1">
                    <a:lumMod val="95000"/>
                  </a:schemeClr>
                </a:solidFill>
              </a:rPr>
              <a:t>Milena </a:t>
            </a:r>
            <a:r>
              <a:rPr lang="en-GB" dirty="0" err="1" smtClean="0">
                <a:solidFill>
                  <a:schemeClr val="bg1">
                    <a:lumMod val="95000"/>
                  </a:schemeClr>
                </a:solidFill>
              </a:rPr>
              <a:t>Büchs</a:t>
            </a:r>
            <a:r>
              <a:rPr lang="en-GB" dirty="0" smtClean="0">
                <a:solidFill>
                  <a:schemeClr val="bg1">
                    <a:lumMod val="95000"/>
                  </a:schemeClr>
                </a:solidFill>
              </a:rPr>
              <a:t> &amp; Sylke V. Schnepf </a:t>
            </a:r>
          </a:p>
          <a:p>
            <a:pPr algn="ctr">
              <a:defRPr/>
            </a:pPr>
            <a:r>
              <a:rPr lang="en-GB" dirty="0">
                <a:solidFill>
                  <a:schemeClr val="bg1">
                    <a:lumMod val="95000"/>
                  </a:schemeClr>
                </a:solidFill>
              </a:rPr>
              <a:t>w</a:t>
            </a:r>
            <a:r>
              <a:rPr lang="en-GB" dirty="0" smtClean="0">
                <a:solidFill>
                  <a:schemeClr val="bg1">
                    <a:lumMod val="95000"/>
                  </a:schemeClr>
                </a:solidFill>
              </a:rPr>
              <a:t>ith Nick Bardsley</a:t>
            </a:r>
            <a:endParaRPr lang="en-GB" sz="1600" dirty="0" smtClean="0">
              <a:solidFill>
                <a:schemeClr val="bg1">
                  <a:lumMod val="95000"/>
                </a:schemeClr>
              </a:solidFill>
            </a:endParaRPr>
          </a:p>
          <a:p>
            <a:pPr>
              <a:defRPr/>
            </a:pPr>
            <a:r>
              <a:rPr lang="en-GB" sz="1600" dirty="0" smtClean="0">
                <a:solidFill>
                  <a:schemeClr val="bg1"/>
                </a:solidFill>
              </a:rPr>
              <a:t>RSS Workshop, 5 July 2012</a:t>
            </a:r>
            <a:r>
              <a:rPr lang="en-GB" sz="1600" dirty="0">
                <a:solidFill>
                  <a:schemeClr val="bg1">
                    <a:lumMod val="95000"/>
                  </a:schemeClr>
                </a:solidFill>
              </a:rPr>
              <a:t/>
            </a:r>
            <a:br>
              <a:rPr lang="en-GB" sz="1600" dirty="0">
                <a:solidFill>
                  <a:schemeClr val="bg1">
                    <a:lumMod val="95000"/>
                  </a:schemeClr>
                </a:solidFill>
              </a:rPr>
            </a:br>
            <a:endParaRPr lang="en-GB" sz="1600" dirty="0">
              <a:solidFill>
                <a:schemeClr val="bg1">
                  <a:lumMod val="95000"/>
                </a:schemeClr>
              </a:solidFill>
            </a:endParaRPr>
          </a:p>
          <a:p>
            <a:pPr>
              <a:defRPr/>
            </a:pPr>
            <a:endParaRPr lang="en-GB" dirty="0" smtClean="0">
              <a:solidFill>
                <a:srgbClr val="B2D5D5"/>
              </a:solidFill>
            </a:endParaRPr>
          </a:p>
        </p:txBody>
      </p:sp>
      <p:sp>
        <p:nvSpPr>
          <p:cNvPr id="2" name="Text Box 26"/>
          <p:cNvSpPr txBox="1">
            <a:spLocks noChangeArrowheads="1"/>
          </p:cNvSpPr>
          <p:nvPr/>
        </p:nvSpPr>
        <p:spPr bwMode="auto">
          <a:xfrm>
            <a:off x="557213" y="3024188"/>
            <a:ext cx="3925887" cy="27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b"/>
          <a:lstStyle>
            <a:lvl1pPr defTabSz="457200">
              <a:defRPr sz="600">
                <a:solidFill>
                  <a:schemeClr val="tx1"/>
                </a:solidFill>
                <a:latin typeface="Lucida Sans" pitchFamily="34" charset="0"/>
                <a:ea typeface="ＭＳ Ｐゴシック" pitchFamily="34" charset="-128"/>
              </a:defRPr>
            </a:lvl1pPr>
            <a:lvl2pPr marL="742950" indent="-285750" defTabSz="457200">
              <a:defRPr sz="600">
                <a:solidFill>
                  <a:schemeClr val="tx1"/>
                </a:solidFill>
                <a:latin typeface="Lucida Sans" pitchFamily="34" charset="0"/>
                <a:ea typeface="ＭＳ Ｐゴシック" pitchFamily="34" charset="-128"/>
              </a:defRPr>
            </a:lvl2pPr>
            <a:lvl3pPr marL="1143000" indent="-228600" defTabSz="457200">
              <a:defRPr sz="600">
                <a:solidFill>
                  <a:schemeClr val="tx1"/>
                </a:solidFill>
                <a:latin typeface="Lucida Sans" pitchFamily="34" charset="0"/>
                <a:ea typeface="ＭＳ Ｐゴシック" pitchFamily="34" charset="-128"/>
              </a:defRPr>
            </a:lvl3pPr>
            <a:lvl4pPr marL="1600200" indent="-228600" defTabSz="457200">
              <a:defRPr sz="600">
                <a:solidFill>
                  <a:schemeClr val="tx1"/>
                </a:solidFill>
                <a:latin typeface="Lucida Sans" pitchFamily="34" charset="0"/>
                <a:ea typeface="ＭＳ Ｐゴシック" pitchFamily="34" charset="-128"/>
              </a:defRPr>
            </a:lvl4pPr>
            <a:lvl5pPr marL="2057400" indent="-228600" defTabSz="457200">
              <a:defRPr sz="600">
                <a:solidFill>
                  <a:schemeClr val="tx1"/>
                </a:solidFill>
                <a:latin typeface="Lucida Sans" pitchFamily="34" charset="0"/>
                <a:ea typeface="ＭＳ Ｐゴシック" pitchFamily="34" charset="-128"/>
              </a:defRPr>
            </a:lvl5pPr>
            <a:lvl6pPr marL="2514600" indent="-228600" algn="ctr" defTabSz="457200"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800" indent="-228600" algn="ctr" defTabSz="457200"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9000" indent="-228600" algn="ctr" defTabSz="457200"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6200" indent="-228600" algn="ctr" defTabSz="457200"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pPr>
              <a:lnSpc>
                <a:spcPts val="1200"/>
              </a:lnSpc>
              <a:defRPr/>
            </a:pPr>
            <a:r>
              <a:rPr lang="en-GB" sz="1000" b="1" dirty="0" smtClean="0">
                <a:solidFill>
                  <a:schemeClr val="bg1">
                    <a:lumMod val="95000"/>
                  </a:schemeClr>
                </a:solidFill>
              </a:rPr>
              <a:t>ESRC grant RES-000-22-4083</a:t>
            </a:r>
            <a:endParaRPr lang="en-GB" sz="1000" b="1" dirty="0" smtClean="0">
              <a:solidFill>
                <a:srgbClr val="B2D5D5"/>
              </a:solidFill>
              <a:latin typeface="Georgia" pitchFamily="18" charset="0"/>
            </a:endParaRPr>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705100"/>
            <a:ext cx="85725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1"/>
          <p:cNvSpPr>
            <a:spLocks noGrp="1"/>
          </p:cNvSpPr>
          <p:nvPr>
            <p:ph type="title"/>
          </p:nvPr>
        </p:nvSpPr>
        <p:spPr>
          <a:xfrm>
            <a:off x="125413" y="127000"/>
            <a:ext cx="4248150" cy="323850"/>
          </a:xfrm>
        </p:spPr>
        <p:txBody>
          <a:bodyPr/>
          <a:lstStyle/>
          <a:p>
            <a:pPr algn="ctr"/>
            <a:r>
              <a:rPr lang="en-GB" sz="1600" dirty="0" smtClean="0"/>
              <a:t>10</a:t>
            </a:r>
            <a:r>
              <a:rPr lang="en-GB" sz="1600" baseline="30000" dirty="0" smtClean="0"/>
              <a:t>th</a:t>
            </a:r>
            <a:r>
              <a:rPr lang="en-GB" sz="1600" dirty="0" smtClean="0"/>
              <a:t>, 50</a:t>
            </a:r>
            <a:r>
              <a:rPr lang="en-GB" sz="1600" baseline="30000" dirty="0" smtClean="0"/>
              <a:t>th</a:t>
            </a:r>
            <a:r>
              <a:rPr lang="en-GB" sz="1600" dirty="0" smtClean="0"/>
              <a:t>, 90</a:t>
            </a:r>
            <a:r>
              <a:rPr lang="en-GB" sz="1600" baseline="30000" dirty="0" smtClean="0"/>
              <a:t>th</a:t>
            </a:r>
            <a:r>
              <a:rPr lang="en-GB" sz="1600" dirty="0" smtClean="0"/>
              <a:t> CO2 emissions percentiles over income </a:t>
            </a:r>
            <a:r>
              <a:rPr lang="en-GB" sz="1600" dirty="0" err="1" smtClean="0"/>
              <a:t>deciles</a:t>
            </a:r>
            <a:endParaRPr lang="en-GB" sz="1600" dirty="0" smtClean="0"/>
          </a:p>
        </p:txBody>
      </p:sp>
      <p:sp>
        <p:nvSpPr>
          <p:cNvPr id="4" name="Slide Number Placeholder 3"/>
          <p:cNvSpPr>
            <a:spLocks noGrp="1"/>
          </p:cNvSpPr>
          <p:nvPr>
            <p:ph type="sldNum" sz="quarter" idx="12"/>
          </p:nvPr>
        </p:nvSpPr>
        <p:spPr/>
        <p:txBody>
          <a:bodyPr/>
          <a:lstStyle/>
          <a:p>
            <a:pPr>
              <a:defRPr/>
            </a:pPr>
            <a:fld id="{DAD5CAE7-4144-43E4-811E-EA9931A0F97A}" type="slidenum">
              <a:rPr lang="en-GB" smtClean="0"/>
              <a:pPr>
                <a:defRPr/>
              </a:pPr>
              <a:t>10</a:t>
            </a:fld>
            <a:endParaRPr lang="en-GB"/>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885424915"/>
              </p:ext>
            </p:extLst>
          </p:nvPr>
        </p:nvGraphicFramePr>
        <p:xfrm>
          <a:off x="53752" y="774427"/>
          <a:ext cx="4518248" cy="2592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a:xfrm>
            <a:off x="125760" y="126355"/>
            <a:ext cx="4392488" cy="323850"/>
          </a:xfrm>
        </p:spPr>
        <p:txBody>
          <a:bodyPr/>
          <a:lstStyle/>
          <a:p>
            <a:r>
              <a:rPr lang="en-GB" sz="1600" dirty="0" smtClean="0"/>
              <a:t>Percentage increase of CO2 emissions if income increases by 1% (log </a:t>
            </a:r>
            <a:r>
              <a:rPr lang="en-GB" sz="1600" dirty="0" err="1" smtClean="0"/>
              <a:t>log</a:t>
            </a:r>
            <a:r>
              <a:rPr lang="en-GB" sz="1600" dirty="0" smtClean="0"/>
              <a:t> OLS regression)</a:t>
            </a:r>
          </a:p>
        </p:txBody>
      </p:sp>
      <p:sp>
        <p:nvSpPr>
          <p:cNvPr id="4" name="Slide Number Placeholder 3"/>
          <p:cNvSpPr>
            <a:spLocks noGrp="1"/>
          </p:cNvSpPr>
          <p:nvPr>
            <p:ph type="sldNum" sz="quarter" idx="12"/>
          </p:nvPr>
        </p:nvSpPr>
        <p:spPr/>
        <p:txBody>
          <a:bodyPr/>
          <a:lstStyle/>
          <a:p>
            <a:pPr>
              <a:defRPr/>
            </a:pPr>
            <a:fld id="{22E321BB-DBF2-4E37-85DC-38D97E7C6C7A}" type="slidenum">
              <a:rPr lang="en-GB" smtClean="0"/>
              <a:pPr>
                <a:defRPr/>
              </a:pPr>
              <a:t>11</a:t>
            </a:fld>
            <a:endParaRPr lang="en-GB" dirty="0"/>
          </a:p>
        </p:txBody>
      </p:sp>
      <p:sp>
        <p:nvSpPr>
          <p:cNvPr id="19561" name="TextBox 7"/>
          <p:cNvSpPr txBox="1">
            <a:spLocks noChangeArrowheads="1"/>
          </p:cNvSpPr>
          <p:nvPr/>
        </p:nvSpPr>
        <p:spPr bwMode="auto">
          <a:xfrm>
            <a:off x="485800" y="2934667"/>
            <a:ext cx="360645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600">
                <a:solidFill>
                  <a:schemeClr val="tx1"/>
                </a:solidFill>
                <a:latin typeface="Lucida Sans" pitchFamily="34" charset="0"/>
                <a:ea typeface="ＭＳ Ｐゴシック" pitchFamily="34" charset="-128"/>
              </a:defRPr>
            </a:lvl1pPr>
            <a:lvl2pPr marL="742950" indent="-285750">
              <a:defRPr sz="600">
                <a:solidFill>
                  <a:schemeClr val="tx1"/>
                </a:solidFill>
                <a:latin typeface="Lucida Sans" pitchFamily="34" charset="0"/>
                <a:ea typeface="ＭＳ Ｐゴシック" pitchFamily="34" charset="-128"/>
              </a:defRPr>
            </a:lvl2pPr>
            <a:lvl3pPr marL="1143000" indent="-228600">
              <a:defRPr sz="600">
                <a:solidFill>
                  <a:schemeClr val="tx1"/>
                </a:solidFill>
                <a:latin typeface="Lucida Sans" pitchFamily="34" charset="0"/>
                <a:ea typeface="ＭＳ Ｐゴシック" pitchFamily="34" charset="-128"/>
              </a:defRPr>
            </a:lvl3pPr>
            <a:lvl4pPr marL="1600200" indent="-228600">
              <a:defRPr sz="600">
                <a:solidFill>
                  <a:schemeClr val="tx1"/>
                </a:solidFill>
                <a:latin typeface="Lucida Sans" pitchFamily="34" charset="0"/>
                <a:ea typeface="ＭＳ Ｐゴシック" pitchFamily="34" charset="-128"/>
              </a:defRPr>
            </a:lvl4pPr>
            <a:lvl5pPr marL="2057400" indent="-228600">
              <a:defRPr sz="600">
                <a:solidFill>
                  <a:schemeClr val="tx1"/>
                </a:solidFill>
                <a:latin typeface="Lucida Sans" pitchFamily="34" charset="0"/>
                <a:ea typeface="ＭＳ Ｐゴシック" pitchFamily="34" charset="-128"/>
              </a:defRPr>
            </a:lvl5pPr>
            <a:lvl6pPr marL="25146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8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90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62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r>
              <a:rPr lang="en-GB" sz="1050" dirty="0" smtClean="0"/>
              <a:t>All coefficients significant at the 1% level; households with 0 emissions in area excluded</a:t>
            </a:r>
            <a:endParaRPr lang="en-GB" sz="105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96529326"/>
              </p:ext>
            </p:extLst>
          </p:nvPr>
        </p:nvGraphicFramePr>
        <p:xfrm>
          <a:off x="0" y="774427"/>
          <a:ext cx="4446240" cy="1915306"/>
        </p:xfrm>
        <a:graphic>
          <a:graphicData uri="http://schemas.openxmlformats.org/drawingml/2006/table">
            <a:tbl>
              <a:tblPr>
                <a:tableStyleId>{5C22544A-7EE6-4342-B048-85BDC9FD1C3A}</a:tableStyleId>
              </a:tblPr>
              <a:tblGrid>
                <a:gridCol w="1133872"/>
                <a:gridCol w="615034"/>
                <a:gridCol w="898791"/>
                <a:gridCol w="719417"/>
                <a:gridCol w="1079126"/>
              </a:tblGrid>
              <a:tr h="678967">
                <a:tc>
                  <a:txBody>
                    <a:bodyPr/>
                    <a:lstStyle/>
                    <a:p>
                      <a:pPr algn="l" fontAlgn="ctr"/>
                      <a:r>
                        <a:rPr lang="en-GB" sz="1400" u="none" strike="noStrike" dirty="0">
                          <a:effectLst/>
                        </a:rPr>
                        <a:t> </a:t>
                      </a:r>
                      <a:endParaRPr lang="en-GB" sz="1400" b="0" i="0" u="none" strike="noStrike" dirty="0">
                        <a:solidFill>
                          <a:srgbClr val="000000"/>
                        </a:solidFill>
                        <a:effectLst/>
                        <a:latin typeface="Calibri"/>
                      </a:endParaRPr>
                    </a:p>
                  </a:txBody>
                  <a:tcPr marL="7192" marR="7192" marT="7192" marB="0" anchor="ctr"/>
                </a:tc>
                <a:tc>
                  <a:txBody>
                    <a:bodyPr/>
                    <a:lstStyle/>
                    <a:p>
                      <a:pPr algn="ctr" fontAlgn="ctr"/>
                      <a:r>
                        <a:rPr lang="en-GB" sz="1400" b="1" u="none" strike="noStrike" dirty="0" smtClean="0">
                          <a:effectLst/>
                        </a:rPr>
                        <a:t>Total CO2</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smtClean="0">
                          <a:effectLst/>
                        </a:rPr>
                        <a:t>Indirect</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smtClean="0">
                          <a:effectLst/>
                        </a:rPr>
                        <a:t>Home </a:t>
                      </a:r>
                      <a:r>
                        <a:rPr lang="en-GB" sz="1400" b="1" u="none" strike="noStrike" dirty="0">
                          <a:effectLst/>
                        </a:rPr>
                        <a:t>energy</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T</a:t>
                      </a:r>
                      <a:r>
                        <a:rPr lang="en-GB" sz="1400" b="1" u="none" strike="noStrike" dirty="0" smtClean="0">
                          <a:effectLst/>
                        </a:rPr>
                        <a:t>ransport</a:t>
                      </a:r>
                      <a:endParaRPr lang="en-GB" sz="1400" b="1" i="0" u="none" strike="noStrike" dirty="0">
                        <a:solidFill>
                          <a:srgbClr val="000000"/>
                        </a:solidFill>
                        <a:effectLst/>
                        <a:latin typeface="Times New Roman"/>
                      </a:endParaRPr>
                    </a:p>
                  </a:txBody>
                  <a:tcPr marL="7192" marR="7192" marT="7192" marB="0" anchor="ctr"/>
                </a:tc>
              </a:tr>
              <a:tr h="244935">
                <a:tc>
                  <a:txBody>
                    <a:bodyPr/>
                    <a:lstStyle/>
                    <a:p>
                      <a:pPr algn="l" fontAlgn="ctr"/>
                      <a:r>
                        <a:rPr lang="en-GB" sz="1400" u="none" strike="noStrike" dirty="0">
                          <a:effectLst/>
                        </a:rPr>
                        <a:t>Income</a:t>
                      </a:r>
                      <a:endParaRPr lang="en-GB" sz="1400" b="0"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0.6</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0.7</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0.3</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0.9</a:t>
                      </a:r>
                      <a:endParaRPr lang="en-GB" sz="1400" b="1" i="0" u="none" strike="noStrike" dirty="0">
                        <a:solidFill>
                          <a:srgbClr val="000000"/>
                        </a:solidFill>
                        <a:effectLst/>
                        <a:latin typeface="Times New Roman"/>
                      </a:endParaRPr>
                    </a:p>
                  </a:txBody>
                  <a:tcPr marL="7192" marR="7192" marT="7192" marB="0" anchor="ctr"/>
                </a:tc>
              </a:tr>
              <a:tr h="244935">
                <a:tc>
                  <a:txBody>
                    <a:bodyPr/>
                    <a:lstStyle/>
                    <a:p>
                      <a:pPr algn="l" fontAlgn="ctr"/>
                      <a:r>
                        <a:rPr lang="en-GB" sz="1400" u="none" strike="noStrike">
                          <a:effectLst/>
                        </a:rPr>
                        <a:t>Constant</a:t>
                      </a:r>
                      <a:endParaRPr lang="en-GB" sz="1400" b="0" i="0" u="none" strike="noStrike">
                        <a:solidFill>
                          <a:srgbClr val="000000"/>
                        </a:solidFill>
                        <a:effectLst/>
                        <a:latin typeface="Times New Roman"/>
                      </a:endParaRPr>
                    </a:p>
                  </a:txBody>
                  <a:tcPr marL="7192" marR="7192" marT="7192" marB="0" anchor="ctr"/>
                </a:tc>
                <a:tc>
                  <a:txBody>
                    <a:bodyPr/>
                    <a:lstStyle/>
                    <a:p>
                      <a:pPr algn="ctr" fontAlgn="ctr"/>
                      <a:r>
                        <a:rPr lang="en-GB" sz="1400" b="1" u="none" strike="noStrike">
                          <a:effectLst/>
                        </a:rPr>
                        <a:t>-1.1</a:t>
                      </a:r>
                      <a:endParaRPr lang="en-GB" sz="1400" b="1" i="0" u="none" strike="noStrike">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-2.1</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-0.2</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-4.2</a:t>
                      </a:r>
                      <a:endParaRPr lang="en-GB" sz="1400" b="1" i="0" u="none" strike="noStrike" dirty="0">
                        <a:solidFill>
                          <a:srgbClr val="000000"/>
                        </a:solidFill>
                        <a:effectLst/>
                        <a:latin typeface="Times New Roman"/>
                      </a:endParaRPr>
                    </a:p>
                  </a:txBody>
                  <a:tcPr marL="7192" marR="7192" marT="7192" marB="0" anchor="ctr"/>
                </a:tc>
              </a:tr>
              <a:tr h="244935">
                <a:tc>
                  <a:txBody>
                    <a:bodyPr/>
                    <a:lstStyle/>
                    <a:p>
                      <a:pPr algn="l" fontAlgn="ctr"/>
                      <a:endParaRPr lang="en-GB" sz="1400" b="0" i="0" u="none" strike="noStrike">
                        <a:solidFill>
                          <a:srgbClr val="000000"/>
                        </a:solidFill>
                        <a:effectLst/>
                        <a:latin typeface="Times New Roman"/>
                      </a:endParaRPr>
                    </a:p>
                  </a:txBody>
                  <a:tcPr marL="7192" marR="7192" marT="7192" marB="0" anchor="ctr"/>
                </a:tc>
                <a:tc>
                  <a:txBody>
                    <a:bodyPr/>
                    <a:lstStyle/>
                    <a:p>
                      <a:pPr algn="ctr" fontAlgn="ctr"/>
                      <a:endParaRPr lang="en-GB" sz="1400" b="1" i="0" u="none" strike="noStrike">
                        <a:solidFill>
                          <a:srgbClr val="000000"/>
                        </a:solidFill>
                        <a:effectLst/>
                        <a:latin typeface="Times New Roman"/>
                      </a:endParaRPr>
                    </a:p>
                  </a:txBody>
                  <a:tcPr marL="7192" marR="7192" marT="7192" marB="0" anchor="ctr"/>
                </a:tc>
                <a:tc>
                  <a:txBody>
                    <a:bodyPr/>
                    <a:lstStyle/>
                    <a:p>
                      <a:pPr algn="ctr" fontAlgn="ct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endParaRPr lang="en-GB" sz="1400" b="1" i="0" u="none" strike="noStrike">
                        <a:solidFill>
                          <a:srgbClr val="000000"/>
                        </a:solidFill>
                        <a:effectLst/>
                        <a:latin typeface="Times New Roman"/>
                      </a:endParaRPr>
                    </a:p>
                  </a:txBody>
                  <a:tcPr marL="7192" marR="7192" marT="7192" marB="0" anchor="ctr"/>
                </a:tc>
                <a:tc>
                  <a:txBody>
                    <a:bodyPr/>
                    <a:lstStyle/>
                    <a:p>
                      <a:pPr algn="ctr" fontAlgn="ctr"/>
                      <a:endParaRPr lang="en-GB" sz="1400" b="1" i="0" u="none" strike="noStrike" dirty="0">
                        <a:solidFill>
                          <a:srgbClr val="000000"/>
                        </a:solidFill>
                        <a:effectLst/>
                        <a:latin typeface="Times New Roman"/>
                      </a:endParaRPr>
                    </a:p>
                  </a:txBody>
                  <a:tcPr marL="7192" marR="7192" marT="7192" marB="0" anchor="ctr"/>
                </a:tc>
              </a:tr>
              <a:tr h="244935">
                <a:tc>
                  <a:txBody>
                    <a:bodyPr/>
                    <a:lstStyle/>
                    <a:p>
                      <a:pPr algn="l" fontAlgn="ctr"/>
                      <a:r>
                        <a:rPr lang="en-GB" sz="1400" u="none" strike="noStrike">
                          <a:effectLst/>
                        </a:rPr>
                        <a:t>Observations</a:t>
                      </a:r>
                      <a:endParaRPr lang="en-GB" sz="1400" b="0" i="0" u="none" strike="noStrike">
                        <a:solidFill>
                          <a:srgbClr val="000000"/>
                        </a:solidFill>
                        <a:effectLst/>
                        <a:latin typeface="Times New Roman"/>
                      </a:endParaRPr>
                    </a:p>
                  </a:txBody>
                  <a:tcPr marL="7192" marR="7192" marT="7192" marB="0" anchor="ctr"/>
                </a:tc>
                <a:tc>
                  <a:txBody>
                    <a:bodyPr/>
                    <a:lstStyle/>
                    <a:p>
                      <a:pPr algn="ctr" fontAlgn="ctr"/>
                      <a:r>
                        <a:rPr lang="en-GB" sz="1400" b="1" u="none" strike="noStrike">
                          <a:effectLst/>
                        </a:rPr>
                        <a:t>21914</a:t>
                      </a:r>
                      <a:endParaRPr lang="en-GB" sz="1400" b="1" i="0" u="none" strike="noStrike">
                        <a:solidFill>
                          <a:srgbClr val="000000"/>
                        </a:solidFill>
                        <a:effectLst/>
                        <a:latin typeface="Times New Roman"/>
                      </a:endParaRPr>
                    </a:p>
                  </a:txBody>
                  <a:tcPr marL="7192" marR="7192" marT="7192" marB="0" anchor="ctr"/>
                </a:tc>
                <a:tc>
                  <a:txBody>
                    <a:bodyPr/>
                    <a:lstStyle/>
                    <a:p>
                      <a:pPr algn="ctr" fontAlgn="ctr"/>
                      <a:r>
                        <a:rPr lang="en-GB" sz="1400" b="1" u="none" strike="noStrike">
                          <a:effectLst/>
                        </a:rPr>
                        <a:t>21914</a:t>
                      </a:r>
                      <a:endParaRPr lang="en-GB" sz="1400" b="1" i="0" u="none" strike="noStrike">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21914</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a:effectLst/>
                        </a:rPr>
                        <a:t>18761</a:t>
                      </a:r>
                      <a:endParaRPr lang="en-GB" sz="1400" b="1" i="0" u="none" strike="noStrike" dirty="0">
                        <a:solidFill>
                          <a:srgbClr val="000000"/>
                        </a:solidFill>
                        <a:effectLst/>
                        <a:latin typeface="Times New Roman"/>
                      </a:endParaRPr>
                    </a:p>
                  </a:txBody>
                  <a:tcPr marL="7192" marR="7192" marT="7192" marB="0" anchor="ctr"/>
                </a:tc>
              </a:tr>
              <a:tr h="256599">
                <a:tc>
                  <a:txBody>
                    <a:bodyPr/>
                    <a:lstStyle/>
                    <a:p>
                      <a:pPr algn="l" fontAlgn="ctr"/>
                      <a:r>
                        <a:rPr lang="en-GB" sz="1400" u="none" strike="noStrike">
                          <a:effectLst/>
                        </a:rPr>
                        <a:t>R-squared</a:t>
                      </a:r>
                      <a:endParaRPr lang="en-GB" sz="1400" b="0" i="0" u="none" strike="noStrike">
                        <a:solidFill>
                          <a:srgbClr val="000000"/>
                        </a:solidFill>
                        <a:effectLst/>
                        <a:latin typeface="Times New Roman"/>
                      </a:endParaRPr>
                    </a:p>
                  </a:txBody>
                  <a:tcPr marL="7192" marR="7192" marT="7192" marB="0" anchor="ctr"/>
                </a:tc>
                <a:tc>
                  <a:txBody>
                    <a:bodyPr/>
                    <a:lstStyle/>
                    <a:p>
                      <a:pPr algn="ctr" fontAlgn="ctr"/>
                      <a:r>
                        <a:rPr lang="en-GB" sz="1400" b="1" u="none" strike="noStrike" dirty="0" smtClean="0">
                          <a:effectLst/>
                        </a:rPr>
                        <a:t>0.50</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smtClean="0">
                          <a:effectLst/>
                        </a:rPr>
                        <a:t>0.51</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smtClean="0">
                          <a:effectLst/>
                        </a:rPr>
                        <a:t>0.11</a:t>
                      </a:r>
                      <a:endParaRPr lang="en-GB" sz="1400" b="1" i="0" u="none" strike="noStrike" dirty="0">
                        <a:solidFill>
                          <a:srgbClr val="000000"/>
                        </a:solidFill>
                        <a:effectLst/>
                        <a:latin typeface="Times New Roman"/>
                      </a:endParaRPr>
                    </a:p>
                  </a:txBody>
                  <a:tcPr marL="7192" marR="7192" marT="7192" marB="0" anchor="ctr"/>
                </a:tc>
                <a:tc>
                  <a:txBody>
                    <a:bodyPr/>
                    <a:lstStyle/>
                    <a:p>
                      <a:pPr algn="ctr" fontAlgn="ctr"/>
                      <a:r>
                        <a:rPr lang="en-GB" sz="1400" b="1" u="none" strike="noStrike" dirty="0" smtClean="0">
                          <a:effectLst/>
                        </a:rPr>
                        <a:t>0.28</a:t>
                      </a:r>
                      <a:endParaRPr lang="en-GB" sz="1400" b="1" i="0" u="none" strike="noStrike" dirty="0">
                        <a:solidFill>
                          <a:srgbClr val="000000"/>
                        </a:solidFill>
                        <a:effectLst/>
                        <a:latin typeface="Times New Roman"/>
                      </a:endParaRPr>
                    </a:p>
                  </a:txBody>
                  <a:tcPr marL="7192" marR="7192" marT="7192" marB="0"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 y="0"/>
            <a:ext cx="4248150" cy="323850"/>
          </a:xfrm>
        </p:spPr>
        <p:txBody>
          <a:bodyPr/>
          <a:lstStyle/>
          <a:p>
            <a:r>
              <a:rPr lang="en-GB" dirty="0" smtClean="0"/>
              <a:t>Change elasticity once focus on</a:t>
            </a:r>
            <a:br>
              <a:rPr lang="en-GB" dirty="0" smtClean="0"/>
            </a:br>
            <a:r>
              <a:rPr lang="en-GB" dirty="0" smtClean="0"/>
              <a:t>CO2 distribution (</a:t>
            </a:r>
            <a:r>
              <a:rPr lang="en-GB" dirty="0" err="1" smtClean="0"/>
              <a:t>quantile</a:t>
            </a:r>
            <a:r>
              <a:rPr lang="en-GB" dirty="0" smtClean="0"/>
              <a:t> regressions)</a:t>
            </a:r>
            <a:endParaRPr lang="en-GB" dirty="0"/>
          </a:p>
        </p:txBody>
      </p:sp>
      <p:sp>
        <p:nvSpPr>
          <p:cNvPr id="4" name="Slide Number Placeholder 3"/>
          <p:cNvSpPr>
            <a:spLocks noGrp="1"/>
          </p:cNvSpPr>
          <p:nvPr>
            <p:ph type="sldNum" sz="quarter" idx="12"/>
          </p:nvPr>
        </p:nvSpPr>
        <p:spPr/>
        <p:txBody>
          <a:bodyPr/>
          <a:lstStyle/>
          <a:p>
            <a:pPr>
              <a:defRPr/>
            </a:pPr>
            <a:fld id="{96B4C940-7C89-4472-B00D-817071D1AD49}" type="slidenum">
              <a:rPr lang="en-GB" smtClean="0"/>
              <a:pPr>
                <a:defRPr/>
              </a:pPr>
              <a:t>12</a:t>
            </a:fld>
            <a:endParaRPr lang="en-GB"/>
          </a:p>
        </p:txBody>
      </p:sp>
      <p:graphicFrame>
        <p:nvGraphicFramePr>
          <p:cNvPr id="11" name="Chart 10"/>
          <p:cNvGraphicFramePr/>
          <p:nvPr>
            <p:extLst>
              <p:ext uri="{D42A27DB-BD31-4B8C-83A1-F6EECF244321}">
                <p14:modId xmlns:p14="http://schemas.microsoft.com/office/powerpoint/2010/main" val="2754709967"/>
              </p:ext>
            </p:extLst>
          </p:nvPr>
        </p:nvGraphicFramePr>
        <p:xfrm>
          <a:off x="284827" y="828438"/>
          <a:ext cx="2304256" cy="24780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1007577275"/>
              </p:ext>
            </p:extLst>
          </p:nvPr>
        </p:nvGraphicFramePr>
        <p:xfrm>
          <a:off x="2354560" y="846435"/>
          <a:ext cx="2191058" cy="2450207"/>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265314" y="655954"/>
            <a:ext cx="2088232" cy="307777"/>
          </a:xfrm>
          <a:prstGeom prst="rect">
            <a:avLst/>
          </a:prstGeom>
          <a:noFill/>
        </p:spPr>
        <p:txBody>
          <a:bodyPr wrap="square" rtlCol="0">
            <a:spAutoFit/>
          </a:bodyPr>
          <a:lstStyle/>
          <a:p>
            <a:r>
              <a:rPr lang="en-GB" sz="1400" dirty="0" smtClean="0"/>
              <a:t>Total CO2 emissions</a:t>
            </a:r>
            <a:endParaRPr lang="en-GB" sz="1400" dirty="0"/>
          </a:p>
        </p:txBody>
      </p:sp>
      <p:sp>
        <p:nvSpPr>
          <p:cNvPr id="14" name="TextBox 13"/>
          <p:cNvSpPr txBox="1"/>
          <p:nvPr/>
        </p:nvSpPr>
        <p:spPr>
          <a:xfrm>
            <a:off x="2521442" y="663093"/>
            <a:ext cx="2088232" cy="307777"/>
          </a:xfrm>
          <a:prstGeom prst="rect">
            <a:avLst/>
          </a:prstGeom>
          <a:noFill/>
        </p:spPr>
        <p:txBody>
          <a:bodyPr wrap="square" rtlCol="0">
            <a:spAutoFit/>
          </a:bodyPr>
          <a:lstStyle/>
          <a:p>
            <a:r>
              <a:rPr lang="en-GB" sz="1400" dirty="0" smtClean="0"/>
              <a:t>Indirect emissions</a:t>
            </a:r>
            <a:endParaRPr lang="en-GB" sz="1400" dirty="0"/>
          </a:p>
        </p:txBody>
      </p:sp>
      <p:sp>
        <p:nvSpPr>
          <p:cNvPr id="15" name="TextBox 14"/>
          <p:cNvSpPr txBox="1"/>
          <p:nvPr/>
        </p:nvSpPr>
        <p:spPr>
          <a:xfrm>
            <a:off x="284827" y="3113286"/>
            <a:ext cx="2088232" cy="307777"/>
          </a:xfrm>
          <a:prstGeom prst="rect">
            <a:avLst/>
          </a:prstGeom>
          <a:noFill/>
        </p:spPr>
        <p:txBody>
          <a:bodyPr wrap="square" rtlCol="0">
            <a:spAutoFit/>
          </a:bodyPr>
          <a:lstStyle/>
          <a:p>
            <a:r>
              <a:rPr lang="en-GB" sz="1400" dirty="0" err="1" smtClean="0"/>
              <a:t>Quantile</a:t>
            </a:r>
            <a:endParaRPr lang="en-GB" sz="1400" dirty="0"/>
          </a:p>
        </p:txBody>
      </p:sp>
      <p:sp>
        <p:nvSpPr>
          <p:cNvPr id="16" name="TextBox 15"/>
          <p:cNvSpPr txBox="1"/>
          <p:nvPr/>
        </p:nvSpPr>
        <p:spPr>
          <a:xfrm>
            <a:off x="2525459" y="3126889"/>
            <a:ext cx="2088232" cy="307777"/>
          </a:xfrm>
          <a:prstGeom prst="rect">
            <a:avLst/>
          </a:prstGeom>
          <a:noFill/>
        </p:spPr>
        <p:txBody>
          <a:bodyPr wrap="square" rtlCol="0">
            <a:spAutoFit/>
          </a:bodyPr>
          <a:lstStyle/>
          <a:p>
            <a:r>
              <a:rPr lang="en-GB" sz="1400" dirty="0" err="1" smtClean="0"/>
              <a:t>Quantile</a:t>
            </a:r>
            <a:endParaRPr lang="en-GB" sz="1400" dirty="0"/>
          </a:p>
        </p:txBody>
      </p:sp>
      <p:sp>
        <p:nvSpPr>
          <p:cNvPr id="17" name="TextBox 16"/>
          <p:cNvSpPr txBox="1"/>
          <p:nvPr/>
        </p:nvSpPr>
        <p:spPr>
          <a:xfrm>
            <a:off x="-34888" y="1134467"/>
            <a:ext cx="400110" cy="1531913"/>
          </a:xfrm>
          <a:prstGeom prst="rect">
            <a:avLst/>
          </a:prstGeom>
          <a:noFill/>
        </p:spPr>
        <p:txBody>
          <a:bodyPr vert="vert270" wrap="square" rtlCol="0">
            <a:spAutoFit/>
          </a:bodyPr>
          <a:lstStyle/>
          <a:p>
            <a:r>
              <a:rPr lang="en-GB" sz="1400" dirty="0" smtClean="0"/>
              <a:t>Income Elasticity</a:t>
            </a:r>
            <a:endParaRPr lang="en-GB" sz="1400" dirty="0"/>
          </a:p>
        </p:txBody>
      </p:sp>
    </p:spTree>
    <p:extLst>
      <p:ext uri="{BB962C8B-B14F-4D97-AF65-F5344CB8AC3E}">
        <p14:creationId xmlns:p14="http://schemas.microsoft.com/office/powerpoint/2010/main" val="1093807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The role of age</a:t>
            </a:r>
          </a:p>
        </p:txBody>
      </p:sp>
      <p:sp>
        <p:nvSpPr>
          <p:cNvPr id="4" name="Slide Number Placeholder 3"/>
          <p:cNvSpPr>
            <a:spLocks noGrp="1"/>
          </p:cNvSpPr>
          <p:nvPr>
            <p:ph type="sldNum" sz="quarter" idx="12"/>
          </p:nvPr>
        </p:nvSpPr>
        <p:spPr/>
        <p:txBody>
          <a:bodyPr/>
          <a:lstStyle/>
          <a:p>
            <a:pPr>
              <a:defRPr/>
            </a:pPr>
            <a:fld id="{8C0B6249-184F-4DE7-962A-AD2293C07C85}" type="slidenum">
              <a:rPr lang="en-GB" smtClean="0"/>
              <a:pPr>
                <a:defRPr/>
              </a:pPr>
              <a:t>13</a:t>
            </a:fld>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2695780"/>
              </p:ext>
            </p:extLst>
          </p:nvPr>
        </p:nvGraphicFramePr>
        <p:xfrm>
          <a:off x="53752" y="849313"/>
          <a:ext cx="4518247" cy="251740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32046001"/>
              </p:ext>
            </p:extLst>
          </p:nvPr>
        </p:nvGraphicFramePr>
        <p:xfrm>
          <a:off x="53975" y="414387"/>
          <a:ext cx="4519879" cy="2771421"/>
        </p:xfrm>
        <a:graphic>
          <a:graphicData uri="http://schemas.openxmlformats.org/drawingml/2006/table">
            <a:tbl>
              <a:tblPr>
                <a:tableStyleId>{5C22544A-7EE6-4342-B048-85BDC9FD1C3A}</a:tableStyleId>
              </a:tblPr>
              <a:tblGrid>
                <a:gridCol w="863873"/>
                <a:gridCol w="504056"/>
                <a:gridCol w="625866"/>
                <a:gridCol w="631521"/>
                <a:gridCol w="631521"/>
                <a:gridCol w="631521"/>
                <a:gridCol w="631521"/>
              </a:tblGrid>
              <a:tr h="293829">
                <a:tc>
                  <a:txBody>
                    <a:bodyPr/>
                    <a:lstStyle/>
                    <a:p>
                      <a:pPr algn="ctr" fontAlgn="b"/>
                      <a:endParaRPr lang="en-GB" sz="900" b="0" i="1" u="none" strike="noStrike" dirty="0">
                        <a:solidFill>
                          <a:srgbClr val="000000"/>
                        </a:solidFill>
                        <a:effectLst/>
                        <a:latin typeface="Calibri"/>
                      </a:endParaRPr>
                    </a:p>
                  </a:txBody>
                  <a:tcPr marL="4876" marR="4876" marT="4876" marB="0" anchor="b">
                    <a:lnR w="12700" cap="flat" cmpd="sng" algn="ctr">
                      <a:solidFill>
                        <a:schemeClr val="tx1"/>
                      </a:solidFill>
                      <a:prstDash val="solid"/>
                      <a:round/>
                      <a:headEnd type="none" w="med" len="med"/>
                      <a:tailEnd type="none" w="med" len="med"/>
                    </a:lnR>
                    <a:lnB w="12700" cmpd="sng">
                      <a:noFill/>
                    </a:lnB>
                    <a:solidFill>
                      <a:schemeClr val="accent2">
                        <a:lumMod val="40000"/>
                        <a:lumOff val="60000"/>
                      </a:schemeClr>
                    </a:solidFill>
                  </a:tcPr>
                </a:tc>
                <a:tc>
                  <a:txBody>
                    <a:bodyPr/>
                    <a:lstStyle/>
                    <a:p>
                      <a:pPr algn="ctr" fontAlgn="b"/>
                      <a:r>
                        <a:rPr lang="en-GB" sz="900" i="1" u="none" strike="noStrike" dirty="0" smtClean="0">
                          <a:effectLst/>
                        </a:rPr>
                        <a:t>Low total CO2 </a:t>
                      </a:r>
                      <a:endParaRPr lang="en-GB" sz="900" b="0" i="1"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B w="12700" cmpd="sng">
                      <a:noFill/>
                    </a:lnB>
                    <a:solidFill>
                      <a:schemeClr val="accent2">
                        <a:lumMod val="40000"/>
                        <a:lumOff val="60000"/>
                      </a:schemeClr>
                    </a:solidFill>
                  </a:tcPr>
                </a:tc>
                <a:tc>
                  <a:txBody>
                    <a:bodyPr/>
                    <a:lstStyle/>
                    <a:p>
                      <a:pPr algn="ctr" fontAlgn="b"/>
                      <a:r>
                        <a:rPr lang="en-GB" sz="900" i="1" u="none" strike="noStrike" dirty="0" smtClean="0">
                          <a:effectLst/>
                        </a:rPr>
                        <a:t>High total CO2l</a:t>
                      </a:r>
                      <a:endParaRPr lang="en-GB" sz="900" b="0" i="1" u="none" strike="noStrike" dirty="0">
                        <a:solidFill>
                          <a:srgbClr val="000000"/>
                        </a:solidFill>
                        <a:effectLst/>
                        <a:latin typeface="Calibri"/>
                      </a:endParaRPr>
                    </a:p>
                  </a:txBody>
                  <a:tcPr marL="4876" marR="4876" marT="4876" marB="0" anchor="b">
                    <a:lnR w="12700" cap="flat" cmpd="sng" algn="ctr">
                      <a:solidFill>
                        <a:schemeClr val="tx1"/>
                      </a:solidFill>
                      <a:prstDash val="solid"/>
                      <a:round/>
                      <a:headEnd type="none" w="med" len="med"/>
                      <a:tailEnd type="none" w="med" len="med"/>
                    </a:lnR>
                    <a:lnB w="12700" cmpd="sng">
                      <a:noFill/>
                    </a:lnB>
                    <a:solidFill>
                      <a:schemeClr val="accent2">
                        <a:lumMod val="40000"/>
                        <a:lumOff val="60000"/>
                      </a:schemeClr>
                    </a:solidFill>
                  </a:tcPr>
                </a:tc>
                <a:tc>
                  <a:txBody>
                    <a:bodyPr/>
                    <a:lstStyle/>
                    <a:p>
                      <a:pPr algn="ctr" fontAlgn="b"/>
                      <a:r>
                        <a:rPr lang="en-GB" sz="900" i="1" u="none" strike="noStrike" dirty="0" smtClean="0">
                          <a:effectLst/>
                        </a:rPr>
                        <a:t>Low</a:t>
                      </a:r>
                      <a:r>
                        <a:rPr lang="en-GB" sz="900" i="1" u="none" strike="noStrike" baseline="0" dirty="0" smtClean="0">
                          <a:effectLst/>
                        </a:rPr>
                        <a:t> home </a:t>
                      </a:r>
                      <a:r>
                        <a:rPr lang="en-GB" sz="900" i="1" u="none" strike="noStrike" dirty="0" smtClean="0">
                          <a:effectLst/>
                        </a:rPr>
                        <a:t>energy</a:t>
                      </a:r>
                      <a:endParaRPr lang="en-GB" sz="900" b="0" i="1"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B w="12700" cmpd="sng">
                      <a:noFill/>
                    </a:lnB>
                    <a:solidFill>
                      <a:schemeClr val="accent2">
                        <a:lumMod val="40000"/>
                        <a:lumOff val="60000"/>
                      </a:schemeClr>
                    </a:solidFill>
                  </a:tcPr>
                </a:tc>
                <a:tc>
                  <a:txBody>
                    <a:bodyPr/>
                    <a:lstStyle/>
                    <a:p>
                      <a:pPr algn="ctr" fontAlgn="b"/>
                      <a:r>
                        <a:rPr lang="en-GB" sz="900" i="1" u="none" strike="noStrike" dirty="0" smtClean="0">
                          <a:effectLst/>
                        </a:rPr>
                        <a:t>High home energy</a:t>
                      </a:r>
                      <a:endParaRPr lang="en-GB" sz="900" b="0" i="1" u="none" strike="noStrike" dirty="0">
                        <a:solidFill>
                          <a:srgbClr val="000000"/>
                        </a:solidFill>
                        <a:effectLst/>
                        <a:latin typeface="Calibri"/>
                      </a:endParaRPr>
                    </a:p>
                  </a:txBody>
                  <a:tcPr marL="4876" marR="4876" marT="4876" marB="0" anchor="b">
                    <a:lnR w="12700" cap="flat" cmpd="sng" algn="ctr">
                      <a:solidFill>
                        <a:schemeClr val="tx1"/>
                      </a:solidFill>
                      <a:prstDash val="solid"/>
                      <a:round/>
                      <a:headEnd type="none" w="med" len="med"/>
                      <a:tailEnd type="none" w="med" len="med"/>
                    </a:lnR>
                    <a:lnB w="12700" cmpd="sng">
                      <a:noFill/>
                    </a:lnB>
                    <a:solidFill>
                      <a:schemeClr val="accent2">
                        <a:lumMod val="40000"/>
                        <a:lumOff val="60000"/>
                      </a:schemeClr>
                    </a:solidFill>
                  </a:tcPr>
                </a:tc>
                <a:tc>
                  <a:txBody>
                    <a:bodyPr/>
                    <a:lstStyle/>
                    <a:p>
                      <a:pPr algn="ctr" fontAlgn="b"/>
                      <a:r>
                        <a:rPr lang="en-GB" sz="900" b="0" i="1" u="none" strike="noStrike" dirty="0" smtClean="0">
                          <a:solidFill>
                            <a:schemeClr val="dk1"/>
                          </a:solidFill>
                          <a:effectLst/>
                          <a:latin typeface="+mn-lt"/>
                        </a:rPr>
                        <a:t>Low</a:t>
                      </a:r>
                      <a:r>
                        <a:rPr lang="en-GB" sz="900" b="0" i="1" u="none" strike="noStrike" baseline="0" dirty="0" smtClean="0">
                          <a:solidFill>
                            <a:schemeClr val="dk1"/>
                          </a:solidFill>
                          <a:effectLst/>
                          <a:latin typeface="+mn-lt"/>
                        </a:rPr>
                        <a:t> transport</a:t>
                      </a:r>
                      <a:endParaRPr lang="en-GB" sz="900" b="0" i="1"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B w="12700" cmpd="sng">
                      <a:noFill/>
                    </a:lnB>
                    <a:solidFill>
                      <a:schemeClr val="accent2">
                        <a:lumMod val="40000"/>
                        <a:lumOff val="60000"/>
                      </a:schemeClr>
                    </a:solidFill>
                  </a:tcPr>
                </a:tc>
                <a:tc>
                  <a:txBody>
                    <a:bodyPr/>
                    <a:lstStyle/>
                    <a:p>
                      <a:pPr algn="ctr" fontAlgn="b"/>
                      <a:r>
                        <a:rPr lang="en-GB" sz="900" b="0" i="1" u="none" strike="noStrike" dirty="0" smtClean="0">
                          <a:solidFill>
                            <a:srgbClr val="000000"/>
                          </a:solidFill>
                          <a:effectLst/>
                          <a:latin typeface="Calibri"/>
                        </a:rPr>
                        <a:t>High transport</a:t>
                      </a:r>
                      <a:endParaRPr lang="en-GB" sz="900" b="0" i="1" u="none" strike="noStrike" dirty="0">
                        <a:solidFill>
                          <a:srgbClr val="000000"/>
                        </a:solidFill>
                        <a:effectLst/>
                        <a:latin typeface="Calibri"/>
                      </a:endParaRPr>
                    </a:p>
                  </a:txBody>
                  <a:tcPr marL="4876" marR="4876" marT="4876" marB="0" anchor="b">
                    <a:lnB w="12700" cmpd="sng">
                      <a:noFill/>
                    </a:lnB>
                    <a:solidFill>
                      <a:schemeClr val="accent2">
                        <a:lumMod val="40000"/>
                        <a:lumOff val="60000"/>
                      </a:schemeClr>
                    </a:solidFill>
                  </a:tcPr>
                </a:tc>
              </a:tr>
              <a:tr h="190584">
                <a:tc>
                  <a:txBody>
                    <a:bodyPr/>
                    <a:lstStyle/>
                    <a:p>
                      <a:pPr algn="l" fontAlgn="ctr"/>
                      <a:r>
                        <a:rPr lang="en-GB" sz="900" u="none" strike="noStrike" dirty="0">
                          <a:effectLst/>
                        </a:rPr>
                        <a:t>L</a:t>
                      </a:r>
                      <a:r>
                        <a:rPr lang="en-GB" sz="900" u="none" strike="noStrike" dirty="0" smtClean="0">
                          <a:effectLst/>
                        </a:rPr>
                        <a:t>ow </a:t>
                      </a:r>
                      <a:r>
                        <a:rPr lang="en-GB" sz="900" u="none" strike="noStrike" dirty="0">
                          <a:effectLst/>
                        </a:rPr>
                        <a:t>income</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52.6</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6.9</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0" u="none" strike="noStrike" dirty="0">
                          <a:effectLst/>
                        </a:rPr>
                        <a:t>39.1</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0" u="none" strike="noStrike" dirty="0">
                          <a:solidFill>
                            <a:schemeClr val="tx1"/>
                          </a:solidFill>
                          <a:effectLst/>
                        </a:rPr>
                        <a:t>16.7</a:t>
                      </a:r>
                      <a:endParaRPr lang="en-GB" sz="900" b="0" i="0" u="none" strike="noStrike" dirty="0">
                        <a:solidFill>
                          <a:schemeClr val="tx1"/>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50.6</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7.2</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r>
              <a:tr h="190584">
                <a:tc>
                  <a:txBody>
                    <a:bodyPr/>
                    <a:lstStyle/>
                    <a:p>
                      <a:pPr algn="l" fontAlgn="ctr"/>
                      <a:r>
                        <a:rPr lang="en-GB" sz="900" u="none" strike="noStrike" dirty="0">
                          <a:effectLst/>
                        </a:rPr>
                        <a:t>H</a:t>
                      </a:r>
                      <a:r>
                        <a:rPr lang="en-GB" sz="900" u="none" strike="noStrike" dirty="0" smtClean="0">
                          <a:effectLst/>
                        </a:rPr>
                        <a:t>igh </a:t>
                      </a:r>
                      <a:r>
                        <a:rPr lang="en-GB" sz="900" u="none" strike="noStrike" dirty="0">
                          <a:effectLst/>
                        </a:rPr>
                        <a:t>income</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4.1</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51.8</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0" u="none" strike="noStrike" dirty="0">
                          <a:effectLst/>
                        </a:rPr>
                        <a:t>15.1</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0" u="none" strike="noStrike" dirty="0">
                          <a:solidFill>
                            <a:schemeClr val="tx1"/>
                          </a:solidFill>
                          <a:effectLst/>
                        </a:rPr>
                        <a:t>35.7</a:t>
                      </a:r>
                      <a:endParaRPr lang="en-GB" sz="900" b="0" i="0" u="none" strike="noStrike" dirty="0">
                        <a:solidFill>
                          <a:schemeClr val="tx1"/>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6.7</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48.6</a:t>
                      </a:r>
                      <a:endParaRPr lang="en-GB" sz="900" b="1"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r>
              <a:tr h="190584">
                <a:tc>
                  <a:txBody>
                    <a:bodyPr/>
                    <a:lstStyle/>
                    <a:p>
                      <a:pPr algn="l" fontAlgn="ctr"/>
                      <a:r>
                        <a:rPr lang="en-GB" sz="900" u="none" strike="noStrike" dirty="0" smtClean="0">
                          <a:effectLst/>
                        </a:rPr>
                        <a:t>Age&lt;35</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22.5</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20.8</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32.9</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b="0" u="none" strike="noStrike" dirty="0">
                          <a:solidFill>
                            <a:schemeClr val="tx1"/>
                          </a:solidFill>
                          <a:effectLst/>
                        </a:rPr>
                        <a:t>16.0</a:t>
                      </a:r>
                      <a:endParaRPr lang="en-GB" sz="900" b="0" i="0" u="none" strike="noStrike" dirty="0">
                        <a:solidFill>
                          <a:schemeClr val="tx1"/>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21.2</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24.2</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r h="190584">
                <a:tc>
                  <a:txBody>
                    <a:bodyPr/>
                    <a:lstStyle/>
                    <a:p>
                      <a:pPr algn="l" fontAlgn="ctr"/>
                      <a:r>
                        <a:rPr lang="en-GB" sz="900" u="none" strike="noStrike" dirty="0" smtClean="0">
                          <a:effectLst/>
                        </a:rPr>
                        <a:t>Age35-64</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17.1</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33.5</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20.9</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900" b="0" u="none" strike="noStrike" dirty="0">
                          <a:solidFill>
                            <a:schemeClr val="tx1"/>
                          </a:solidFill>
                          <a:effectLst/>
                        </a:rPr>
                        <a:t>30.9</a:t>
                      </a:r>
                      <a:endParaRPr lang="en-GB" sz="900" b="0" i="0" u="none" strike="noStrike" dirty="0">
                        <a:solidFill>
                          <a:schemeClr val="tx1"/>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17.2</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32.1</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190584">
                <a:tc>
                  <a:txBody>
                    <a:bodyPr/>
                    <a:lstStyle/>
                    <a:p>
                      <a:pPr algn="l" fontAlgn="ctr"/>
                      <a:r>
                        <a:rPr lang="en-GB" sz="900" u="none" strike="noStrike" dirty="0" smtClean="0">
                          <a:effectLst/>
                        </a:rPr>
                        <a:t>Age&gt;65</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900" u="none" strike="noStrike" dirty="0">
                          <a:effectLst/>
                        </a:rPr>
                        <a:t>43.6</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900" u="none" strike="noStrike" dirty="0">
                          <a:effectLst/>
                        </a:rPr>
                        <a:t>10.3</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900" u="none" strike="noStrike" dirty="0">
                          <a:effectLst/>
                        </a:rPr>
                        <a:t>27.6</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0" u="none" strike="noStrike" dirty="0">
                          <a:solidFill>
                            <a:schemeClr val="tx1"/>
                          </a:solidFill>
                          <a:effectLst/>
                        </a:rPr>
                        <a:t>19.5</a:t>
                      </a:r>
                      <a:endParaRPr lang="en-GB" sz="900" b="0" i="0" u="none" strike="noStrike" dirty="0">
                        <a:solidFill>
                          <a:schemeClr val="tx1"/>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44.4</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10.8</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84">
                <a:tc>
                  <a:txBody>
                    <a:bodyPr/>
                    <a:lstStyle/>
                    <a:p>
                      <a:pPr algn="l" fontAlgn="ctr"/>
                      <a:r>
                        <a:rPr lang="en-GB" sz="900" u="none" strike="noStrike" dirty="0" smtClean="0">
                          <a:effectLst/>
                        </a:rPr>
                        <a:t>High education</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9.2</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42.6</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19.0</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32.5</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a:effectLst/>
                        </a:rPr>
                        <a:t>9.1</a:t>
                      </a:r>
                      <a:endParaRPr lang="en-GB" sz="900" b="0" i="0" u="none" strike="noStrike">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40.4</a:t>
                      </a:r>
                      <a:endParaRPr lang="en-GB" sz="900" b="1" i="0" u="none" strike="noStrike" dirty="0">
                        <a:solidFill>
                          <a:srgbClr val="000000"/>
                        </a:solidFill>
                        <a:effectLst/>
                        <a:latin typeface="Calibri"/>
                      </a:endParaRPr>
                    </a:p>
                  </a:txBody>
                  <a:tcPr marL="4876" marR="4876" marT="4876"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lumMod val="85000"/>
                      </a:schemeClr>
                    </a:solidFill>
                  </a:tcPr>
                </a:tc>
              </a:tr>
              <a:tr h="190584">
                <a:tc>
                  <a:txBody>
                    <a:bodyPr/>
                    <a:lstStyle/>
                    <a:p>
                      <a:pPr algn="l" fontAlgn="ctr"/>
                      <a:r>
                        <a:rPr lang="en-GB" sz="900" u="none" strike="noStrike" dirty="0" smtClean="0">
                          <a:effectLst/>
                        </a:rPr>
                        <a:t>Low education</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35.4</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14.3</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30.7</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19.1</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35.0</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16.4</a:t>
                      </a:r>
                      <a:endParaRPr lang="en-GB" sz="900" b="1"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r>
              <a:tr h="190584">
                <a:tc>
                  <a:txBody>
                    <a:bodyPr/>
                    <a:lstStyle/>
                    <a:p>
                      <a:pPr algn="l" fontAlgn="ctr"/>
                      <a:r>
                        <a:rPr lang="en-GB" sz="900" u="none" strike="noStrike" dirty="0" smtClean="0">
                          <a:effectLst/>
                        </a:rPr>
                        <a:t>Rural</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19.2</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1" u="none" strike="noStrike" dirty="0">
                          <a:effectLst/>
                        </a:rPr>
                        <a:t>32.5</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22.4</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1" u="none" strike="noStrike" dirty="0">
                          <a:effectLst/>
                        </a:rPr>
                        <a:t>32.0</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a:effectLst/>
                        </a:rPr>
                        <a:t>19.9</a:t>
                      </a:r>
                      <a:endParaRPr lang="en-GB" sz="900" b="0" i="0" u="none" strike="noStrike">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b="1" u="none" strike="noStrike" dirty="0">
                          <a:effectLst/>
                        </a:rPr>
                        <a:t>29.8</a:t>
                      </a:r>
                      <a:endParaRPr lang="en-GB" sz="900" b="1" i="0" u="none" strike="noStrike" dirty="0">
                        <a:solidFill>
                          <a:srgbClr val="000000"/>
                        </a:solidFill>
                        <a:effectLst/>
                        <a:latin typeface="Calibri"/>
                      </a:endParaRPr>
                    </a:p>
                  </a:txBody>
                  <a:tcPr marL="4876" marR="4876" marT="4876"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r h="190584">
                <a:tc>
                  <a:txBody>
                    <a:bodyPr/>
                    <a:lstStyle/>
                    <a:p>
                      <a:pPr algn="l" fontAlgn="ctr"/>
                      <a:r>
                        <a:rPr lang="en-GB" sz="900" u="none" strike="noStrike" dirty="0" smtClean="0">
                          <a:effectLst/>
                        </a:rPr>
                        <a:t>Urban</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26.8</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1" u="none" strike="noStrike" dirty="0">
                          <a:effectLst/>
                        </a:rPr>
                        <a:t>22.5</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25.6</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1" u="none" strike="noStrike" dirty="0">
                          <a:effectLst/>
                        </a:rPr>
                        <a:t>22.3</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26.5</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900" b="1" u="none" strike="noStrike" dirty="0">
                          <a:effectLst/>
                        </a:rPr>
                        <a:t>23.6</a:t>
                      </a:r>
                      <a:endParaRPr lang="en-GB" sz="900" b="1"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584">
                <a:tc>
                  <a:txBody>
                    <a:bodyPr/>
                    <a:lstStyle/>
                    <a:p>
                      <a:pPr algn="l" fontAlgn="ctr"/>
                      <a:r>
                        <a:rPr lang="en-GB" sz="900" u="none" strike="noStrike" dirty="0" smtClean="0">
                          <a:effectLst/>
                        </a:rPr>
                        <a:t>Workless </a:t>
                      </a:r>
                      <a:r>
                        <a:rPr lang="en-GB" sz="900" u="none" strike="noStrike" dirty="0" err="1" smtClean="0">
                          <a:effectLst/>
                        </a:rPr>
                        <a:t>hh</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a:effectLst/>
                        </a:rPr>
                        <a:t>45.5</a:t>
                      </a:r>
                      <a:endParaRPr lang="en-GB" sz="900" b="0" i="0" u="none" strike="noStrike">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1" u="none" strike="noStrike" dirty="0">
                          <a:effectLst/>
                        </a:rPr>
                        <a:t>12.4</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a:effectLst/>
                        </a:rPr>
                        <a:t>39.5</a:t>
                      </a:r>
                      <a:endParaRPr lang="en-GB" sz="900" b="0" i="0" u="none" strike="noStrike">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b="1" u="none" strike="noStrike" dirty="0">
                          <a:effectLst/>
                        </a:rPr>
                        <a:t>19.8</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44.5</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12.5</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r h="190584">
                <a:tc>
                  <a:txBody>
                    <a:bodyPr/>
                    <a:lstStyle/>
                    <a:p>
                      <a:pPr algn="l" fontAlgn="ctr"/>
                      <a:r>
                        <a:rPr lang="en-GB" sz="900" u="none" strike="noStrike" dirty="0" smtClean="0">
                          <a:effectLst/>
                        </a:rPr>
                        <a:t>Female </a:t>
                      </a:r>
                      <a:r>
                        <a:rPr lang="en-GB" sz="900" u="none" strike="noStrike" dirty="0">
                          <a:effectLst/>
                        </a:rPr>
                        <a:t>head</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34.4</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16.9</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28.9</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0" u="none" strike="noStrike" dirty="0">
                          <a:effectLst/>
                        </a:rPr>
                        <a:t>20.8</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34.6</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17.4</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85000"/>
                      </a:schemeClr>
                    </a:solidFill>
                  </a:tcPr>
                </a:tc>
              </a:tr>
              <a:tr h="190584">
                <a:tc>
                  <a:txBody>
                    <a:bodyPr/>
                    <a:lstStyle/>
                    <a:p>
                      <a:pPr algn="l" fontAlgn="ctr"/>
                      <a:r>
                        <a:rPr lang="en-GB" sz="900" u="none" strike="noStrike" dirty="0">
                          <a:effectLst/>
                        </a:rPr>
                        <a:t>M</a:t>
                      </a:r>
                      <a:r>
                        <a:rPr lang="en-GB" sz="900" u="none" strike="noStrike" dirty="0" smtClean="0">
                          <a:effectLst/>
                        </a:rPr>
                        <a:t>ale </a:t>
                      </a:r>
                      <a:r>
                        <a:rPr lang="en-GB" sz="900" u="none" strike="noStrike" dirty="0">
                          <a:effectLst/>
                        </a:rPr>
                        <a:t>head</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a:effectLst/>
                        </a:rPr>
                        <a:t>19.1</a:t>
                      </a:r>
                      <a:endParaRPr lang="en-GB" sz="900" b="0" i="0" u="none" strike="noStrike">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b="1" u="none" strike="noStrike" dirty="0">
                          <a:effectLst/>
                        </a:rPr>
                        <a:t>30.1</a:t>
                      </a:r>
                      <a:endParaRPr lang="en-GB" sz="900" b="1"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a:effectLst/>
                        </a:rPr>
                        <a:t>22.5</a:t>
                      </a:r>
                      <a:endParaRPr lang="en-GB" sz="900" b="0" i="0" u="none" strike="noStrike">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a:effectLst/>
                        </a:rPr>
                        <a:t>27.6</a:t>
                      </a:r>
                      <a:endParaRPr lang="en-GB" sz="900" b="0" i="0" u="none" strike="noStrike">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19.0</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ctr" fontAlgn="b"/>
                      <a:r>
                        <a:rPr lang="en-GB" sz="900" u="none" strike="noStrike" dirty="0">
                          <a:effectLst/>
                        </a:rPr>
                        <a:t>29.8</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r>
              <a:tr h="190584">
                <a:tc>
                  <a:txBody>
                    <a:bodyPr/>
                    <a:lstStyle/>
                    <a:p>
                      <a:pPr algn="l" fontAlgn="ctr"/>
                      <a:r>
                        <a:rPr lang="en-GB" sz="900" u="none" strike="noStrike" dirty="0" smtClean="0">
                          <a:effectLst/>
                        </a:rPr>
                        <a:t>Ethnic</a:t>
                      </a:r>
                      <a:endParaRPr lang="en-GB" sz="900" b="0" i="0" u="none" strike="noStrike" dirty="0">
                        <a:solidFill>
                          <a:srgbClr val="000000"/>
                        </a:solidFill>
                        <a:effectLst/>
                        <a:latin typeface="Calibri"/>
                      </a:endParaRPr>
                    </a:p>
                  </a:txBody>
                  <a:tcPr marL="4876" marR="4876" marT="4876" marB="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900" u="none" strike="noStrike" dirty="0">
                          <a:effectLst/>
                        </a:rPr>
                        <a:t>27.3</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21.1</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27.3</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25.9</a:t>
                      </a:r>
                      <a:endParaRPr lang="en-GB" sz="900" b="0" i="0" u="none" strike="noStrike" dirty="0">
                        <a:solidFill>
                          <a:srgbClr val="000000"/>
                        </a:solidFill>
                        <a:effectLst/>
                        <a:latin typeface="Calibri"/>
                      </a:endParaRPr>
                    </a:p>
                  </a:txBody>
                  <a:tcPr marL="4876" marR="4876" marT="4876"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22.8</a:t>
                      </a:r>
                      <a:endParaRPr lang="en-GB" sz="900" b="0" i="0" u="none" strike="noStrike" dirty="0">
                        <a:solidFill>
                          <a:srgbClr val="000000"/>
                        </a:solidFill>
                        <a:effectLst/>
                        <a:latin typeface="Calibri"/>
                      </a:endParaRPr>
                    </a:p>
                  </a:txBody>
                  <a:tcPr marL="4876" marR="4876" marT="4876"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b"/>
                      <a:r>
                        <a:rPr lang="en-GB" sz="900" u="none" strike="noStrike" dirty="0">
                          <a:effectLst/>
                        </a:rPr>
                        <a:t>23.8</a:t>
                      </a:r>
                      <a:endParaRPr lang="en-GB" sz="900" b="0" i="0" u="none" strike="noStrike" dirty="0">
                        <a:solidFill>
                          <a:srgbClr val="000000"/>
                        </a:solidFill>
                        <a:effectLst/>
                        <a:latin typeface="Calibri"/>
                      </a:endParaRPr>
                    </a:p>
                  </a:txBody>
                  <a:tcPr marL="4876" marR="4876" marT="4876"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20000"/>
                        <a:lumOff val="8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96B4C940-7C89-4472-B00D-817071D1AD49}" type="slidenum">
              <a:rPr lang="en-GB" smtClean="0"/>
              <a:pPr>
                <a:defRPr/>
              </a:pPr>
              <a:t>14</a:t>
            </a:fld>
            <a:endParaRPr lang="en-GB"/>
          </a:p>
        </p:txBody>
      </p:sp>
      <p:sp>
        <p:nvSpPr>
          <p:cNvPr id="7" name="Title 1"/>
          <p:cNvSpPr txBox="1">
            <a:spLocks/>
          </p:cNvSpPr>
          <p:nvPr/>
        </p:nvSpPr>
        <p:spPr bwMode="auto">
          <a:xfrm>
            <a:off x="53975" y="9745"/>
            <a:ext cx="424815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22837" rIns="45674" bIns="22837" numCol="1" anchor="t" anchorCtr="0" compatLnSpc="1">
            <a:prstTxWarp prst="textNoShape">
              <a:avLst/>
            </a:prstTxWarp>
          </a:bodyPr>
          <a:lstStyle>
            <a:lvl1pPr algn="l" defTabSz="457200" rtl="0" eaLnBrk="0" fontAlgn="base" hangingPunct="0">
              <a:spcBef>
                <a:spcPct val="0"/>
              </a:spcBef>
              <a:spcAft>
                <a:spcPct val="0"/>
              </a:spcAft>
              <a:defRPr>
                <a:solidFill>
                  <a:schemeClr val="tx2"/>
                </a:solidFill>
                <a:latin typeface="+mj-lt"/>
                <a:ea typeface="+mj-ea"/>
                <a:cs typeface="+mj-cs"/>
              </a:defRPr>
            </a:lvl1pPr>
            <a:lvl2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2pPr>
            <a:lvl3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3pPr>
            <a:lvl4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4pPr>
            <a:lvl5pPr algn="l" defTabSz="457200" rtl="0" eaLnBrk="0" fontAlgn="base" hangingPunct="0">
              <a:spcBef>
                <a:spcPct val="0"/>
              </a:spcBef>
              <a:spcAft>
                <a:spcPct val="0"/>
              </a:spcAft>
              <a:defRPr>
                <a:solidFill>
                  <a:schemeClr val="tx2"/>
                </a:solidFill>
                <a:latin typeface="Georgia" pitchFamily="18" charset="0"/>
                <a:ea typeface="ＭＳ Ｐゴシック" pitchFamily="34" charset="-128"/>
              </a:defRPr>
            </a:lvl5pPr>
            <a:lvl6pPr marL="457200" algn="l" defTabSz="457200" rtl="0" fontAlgn="base">
              <a:spcBef>
                <a:spcPct val="0"/>
              </a:spcBef>
              <a:spcAft>
                <a:spcPct val="0"/>
              </a:spcAft>
              <a:defRPr>
                <a:solidFill>
                  <a:schemeClr val="tx2"/>
                </a:solidFill>
                <a:latin typeface="Georgia" pitchFamily="18" charset="0"/>
                <a:ea typeface="ＭＳ Ｐゴシック" pitchFamily="34" charset="-128"/>
              </a:defRPr>
            </a:lvl6pPr>
            <a:lvl7pPr marL="914400" algn="l" defTabSz="457200" rtl="0" fontAlgn="base">
              <a:spcBef>
                <a:spcPct val="0"/>
              </a:spcBef>
              <a:spcAft>
                <a:spcPct val="0"/>
              </a:spcAft>
              <a:defRPr>
                <a:solidFill>
                  <a:schemeClr val="tx2"/>
                </a:solidFill>
                <a:latin typeface="Georgia" pitchFamily="18" charset="0"/>
                <a:ea typeface="ＭＳ Ｐゴシック" pitchFamily="34" charset="-128"/>
              </a:defRPr>
            </a:lvl7pPr>
            <a:lvl8pPr marL="1371600" algn="l" defTabSz="457200" rtl="0" fontAlgn="base">
              <a:spcBef>
                <a:spcPct val="0"/>
              </a:spcBef>
              <a:spcAft>
                <a:spcPct val="0"/>
              </a:spcAft>
              <a:defRPr>
                <a:solidFill>
                  <a:schemeClr val="tx2"/>
                </a:solidFill>
                <a:latin typeface="Georgia" pitchFamily="18" charset="0"/>
                <a:ea typeface="ＭＳ Ｐゴシック" pitchFamily="34" charset="-128"/>
              </a:defRPr>
            </a:lvl8pPr>
            <a:lvl9pPr marL="1828800" algn="l" defTabSz="457200" rtl="0" fontAlgn="base">
              <a:spcBef>
                <a:spcPct val="0"/>
              </a:spcBef>
              <a:spcAft>
                <a:spcPct val="0"/>
              </a:spcAft>
              <a:defRPr>
                <a:solidFill>
                  <a:schemeClr val="tx2"/>
                </a:solidFill>
                <a:latin typeface="Georgia" pitchFamily="18" charset="0"/>
                <a:ea typeface="ＭＳ Ｐゴシック" pitchFamily="34" charset="-128"/>
              </a:defRPr>
            </a:lvl9pPr>
          </a:lstStyle>
          <a:p>
            <a:r>
              <a:rPr lang="en-US" sz="1200" dirty="0" smtClean="0"/>
              <a:t>Row percent of </a:t>
            </a:r>
            <a:r>
              <a:rPr lang="en-US" sz="1200" dirty="0" err="1" smtClean="0"/>
              <a:t>hh</a:t>
            </a:r>
            <a:r>
              <a:rPr lang="en-US" sz="1200" dirty="0" smtClean="0"/>
              <a:t> in low (&lt;=25</a:t>
            </a:r>
            <a:r>
              <a:rPr lang="en-US" sz="1200" baseline="30000" dirty="0" smtClean="0"/>
              <a:t>th</a:t>
            </a:r>
            <a:r>
              <a:rPr lang="en-US" sz="1200" dirty="0" smtClean="0"/>
              <a:t> percentile) and high (75</a:t>
            </a:r>
            <a:r>
              <a:rPr lang="en-US" sz="1200" baseline="30000" dirty="0" smtClean="0"/>
              <a:t>th</a:t>
            </a:r>
            <a:r>
              <a:rPr lang="en-US" sz="1200" dirty="0" smtClean="0"/>
              <a:t> percentile +) CO2 emission groups by </a:t>
            </a:r>
            <a:r>
              <a:rPr lang="en-US" sz="1200" dirty="0" err="1" smtClean="0"/>
              <a:t>hh</a:t>
            </a:r>
            <a:r>
              <a:rPr lang="en-US" sz="1200" dirty="0" smtClean="0"/>
              <a:t> characteristic </a:t>
            </a:r>
          </a:p>
        </p:txBody>
      </p:sp>
      <p:sp>
        <p:nvSpPr>
          <p:cNvPr id="3" name="TextBox 2"/>
          <p:cNvSpPr txBox="1"/>
          <p:nvPr/>
        </p:nvSpPr>
        <p:spPr>
          <a:xfrm>
            <a:off x="125760" y="3257819"/>
            <a:ext cx="4320480" cy="184666"/>
          </a:xfrm>
          <a:prstGeom prst="rect">
            <a:avLst/>
          </a:prstGeom>
          <a:noFill/>
        </p:spPr>
        <p:txBody>
          <a:bodyPr wrap="square" rtlCol="0">
            <a:spAutoFit/>
          </a:bodyPr>
          <a:lstStyle/>
          <a:p>
            <a:r>
              <a:rPr lang="en-GB" dirty="0" smtClean="0"/>
              <a:t>Note: The table provides row percentages. I.e.  0 values for home energy and transport are included.</a:t>
            </a:r>
            <a:endParaRPr lang="en-GB" dirty="0"/>
          </a:p>
        </p:txBody>
      </p:sp>
    </p:spTree>
    <p:extLst>
      <p:ext uri="{BB962C8B-B14F-4D97-AF65-F5344CB8AC3E}">
        <p14:creationId xmlns:p14="http://schemas.microsoft.com/office/powerpoint/2010/main" val="3374929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125413" y="-1"/>
            <a:ext cx="4248150" cy="414387"/>
          </a:xfrm>
        </p:spPr>
        <p:txBody>
          <a:bodyPr/>
          <a:lstStyle/>
          <a:p>
            <a:r>
              <a:rPr lang="en-GB" sz="1200" dirty="0" smtClean="0"/>
              <a:t>3	Log CO2 emissions and socio-economic factors; OLS</a:t>
            </a:r>
          </a:p>
        </p:txBody>
      </p:sp>
      <p:sp>
        <p:nvSpPr>
          <p:cNvPr id="4" name="Slide Number Placeholder 3"/>
          <p:cNvSpPr>
            <a:spLocks noGrp="1"/>
          </p:cNvSpPr>
          <p:nvPr>
            <p:ph type="sldNum" sz="quarter" idx="12"/>
          </p:nvPr>
        </p:nvSpPr>
        <p:spPr/>
        <p:txBody>
          <a:bodyPr/>
          <a:lstStyle/>
          <a:p>
            <a:pPr>
              <a:defRPr/>
            </a:pPr>
            <a:fld id="{C24E23D8-E19C-49E8-8747-9255462DE844}" type="slidenum">
              <a:rPr lang="en-GB" smtClean="0"/>
              <a:pPr>
                <a:defRPr/>
              </a:pPr>
              <a:t>15</a:t>
            </a:fld>
            <a:endParaRPr lang="en-GB"/>
          </a:p>
        </p:txBody>
      </p:sp>
      <p:sp>
        <p:nvSpPr>
          <p:cNvPr id="7" name="TextBox 4"/>
          <p:cNvSpPr txBox="1">
            <a:spLocks noChangeArrowheads="1"/>
          </p:cNvSpPr>
          <p:nvPr/>
        </p:nvSpPr>
        <p:spPr bwMode="auto">
          <a:xfrm>
            <a:off x="10984" y="3185255"/>
            <a:ext cx="450726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600">
                <a:solidFill>
                  <a:schemeClr val="tx1"/>
                </a:solidFill>
                <a:latin typeface="Lucida Sans" pitchFamily="34" charset="0"/>
                <a:ea typeface="MS PGothic" pitchFamily="34" charset="-128"/>
              </a:defRPr>
            </a:lvl1pPr>
            <a:lvl2pPr marL="742950" indent="-285750">
              <a:defRPr sz="600">
                <a:solidFill>
                  <a:schemeClr val="tx1"/>
                </a:solidFill>
                <a:latin typeface="Lucida Sans" pitchFamily="34" charset="0"/>
                <a:ea typeface="MS PGothic" pitchFamily="34" charset="-128"/>
              </a:defRPr>
            </a:lvl2pPr>
            <a:lvl3pPr marL="1143000" indent="-228600">
              <a:defRPr sz="600">
                <a:solidFill>
                  <a:schemeClr val="tx1"/>
                </a:solidFill>
                <a:latin typeface="Lucida Sans" pitchFamily="34" charset="0"/>
                <a:ea typeface="MS PGothic" pitchFamily="34" charset="-128"/>
              </a:defRPr>
            </a:lvl3pPr>
            <a:lvl4pPr marL="1600200" indent="-228600">
              <a:defRPr sz="600">
                <a:solidFill>
                  <a:schemeClr val="tx1"/>
                </a:solidFill>
                <a:latin typeface="Lucida Sans" pitchFamily="34" charset="0"/>
                <a:ea typeface="MS PGothic" pitchFamily="34" charset="-128"/>
              </a:defRPr>
            </a:lvl4pPr>
            <a:lvl5pPr marL="2057400" indent="-228600">
              <a:defRPr sz="6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6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6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6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600">
                <a:solidFill>
                  <a:schemeClr val="tx1"/>
                </a:solidFill>
                <a:latin typeface="Lucida Sans" pitchFamily="34" charset="0"/>
                <a:ea typeface="MS PGothic" pitchFamily="34" charset="-128"/>
              </a:defRPr>
            </a:lvl9pPr>
          </a:lstStyle>
          <a:p>
            <a:r>
              <a:rPr lang="en-GB" sz="800" dirty="0" smtClean="0">
                <a:latin typeface="Times New Roman" pitchFamily="18" charset="0"/>
                <a:cs typeface="Times New Roman" pitchFamily="18" charset="0"/>
              </a:rPr>
              <a:t>Bold printed coefficients significant at 1 % level, results conditional on household composition</a:t>
            </a:r>
            <a:endParaRPr lang="en-GB" sz="800" dirty="0"/>
          </a:p>
        </p:txBody>
      </p:sp>
      <p:graphicFrame>
        <p:nvGraphicFramePr>
          <p:cNvPr id="5" name="Table 4"/>
          <p:cNvGraphicFramePr>
            <a:graphicFrameLocks noGrp="1"/>
          </p:cNvGraphicFramePr>
          <p:nvPr>
            <p:extLst>
              <p:ext uri="{D42A27DB-BD31-4B8C-83A1-F6EECF244321}">
                <p14:modId xmlns:p14="http://schemas.microsoft.com/office/powerpoint/2010/main" val="749662673"/>
              </p:ext>
            </p:extLst>
          </p:nvPr>
        </p:nvGraphicFramePr>
        <p:xfrm>
          <a:off x="197768" y="205835"/>
          <a:ext cx="4320477" cy="2979420"/>
        </p:xfrm>
        <a:graphic>
          <a:graphicData uri="http://schemas.openxmlformats.org/drawingml/2006/table">
            <a:tbl>
              <a:tblPr>
                <a:tableStyleId>{5C22544A-7EE6-4342-B048-85BDC9FD1C3A}</a:tableStyleId>
              </a:tblPr>
              <a:tblGrid>
                <a:gridCol w="965229"/>
                <a:gridCol w="785271"/>
                <a:gridCol w="856659"/>
                <a:gridCol w="856659"/>
                <a:gridCol w="856659"/>
              </a:tblGrid>
              <a:tr h="195965">
                <a:tc>
                  <a:txBody>
                    <a:bodyPr/>
                    <a:lstStyle/>
                    <a:p>
                      <a:pPr>
                        <a:lnSpc>
                          <a:spcPct val="115000"/>
                        </a:lnSpc>
                        <a:spcAft>
                          <a:spcPts val="0"/>
                        </a:spcAft>
                      </a:pPr>
                      <a:r>
                        <a:rPr lang="en-GB" sz="1000" dirty="0">
                          <a:effectLst/>
                        </a:rPr>
                        <a:t>VARIABLES</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smtClean="0">
                          <a:effectLst/>
                        </a:rPr>
                        <a:t>Ln CO2</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smtClean="0">
                          <a:effectLst/>
                        </a:rPr>
                        <a:t>LN home energy</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smtClean="0">
                          <a:effectLst/>
                        </a:rPr>
                        <a:t>Ln indirect emissions</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smtClean="0">
                          <a:effectLst/>
                        </a:rPr>
                        <a:t>Ln transport</a:t>
                      </a:r>
                      <a:endParaRPr lang="en-GB" sz="1000" dirty="0">
                        <a:effectLst/>
                        <a:latin typeface="Calibri"/>
                        <a:ea typeface="SimSun"/>
                        <a:cs typeface="Arial"/>
                      </a:endParaRPr>
                    </a:p>
                  </a:txBody>
                  <a:tcPr marL="25823" marR="25823" marT="0" marB="0"/>
                </a:tc>
              </a:tr>
              <a:tr h="157938">
                <a:tc>
                  <a:txBody>
                    <a:bodyPr/>
                    <a:lstStyle/>
                    <a:p>
                      <a:pPr>
                        <a:lnSpc>
                          <a:spcPct val="115000"/>
                        </a:lnSpc>
                        <a:spcAft>
                          <a:spcPts val="0"/>
                        </a:spcAft>
                      </a:pPr>
                      <a:r>
                        <a:rPr lang="en-GB" sz="1000" dirty="0" err="1" smtClean="0">
                          <a:effectLst/>
                        </a:rPr>
                        <a:t>Lnincome</a:t>
                      </a:r>
                      <a:endParaRPr lang="en-GB" sz="1000"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0.367</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0.122</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0.408</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0.529</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r>
              <a:tr h="157938">
                <a:tc>
                  <a:txBody>
                    <a:bodyPr/>
                    <a:lstStyle/>
                    <a:p>
                      <a:pPr>
                        <a:lnSpc>
                          <a:spcPct val="115000"/>
                        </a:lnSpc>
                        <a:spcAft>
                          <a:spcPts val="0"/>
                        </a:spcAft>
                      </a:pPr>
                      <a:r>
                        <a:rPr lang="en-GB" sz="1000" dirty="0" smtClean="0">
                          <a:effectLst/>
                        </a:rPr>
                        <a:t>Age</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0.011</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0.014</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0.008</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0.020</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r>
              <a:tr h="157938">
                <a:tc>
                  <a:txBody>
                    <a:bodyPr/>
                    <a:lstStyle/>
                    <a:p>
                      <a:pPr>
                        <a:lnSpc>
                          <a:spcPct val="115000"/>
                        </a:lnSpc>
                        <a:spcAft>
                          <a:spcPts val="0"/>
                        </a:spcAft>
                      </a:pPr>
                      <a:r>
                        <a:rPr lang="en-GB" sz="1000" dirty="0">
                          <a:effectLst/>
                        </a:rPr>
                        <a:t>age2_100</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b="1">
                          <a:effectLst/>
                        </a:rPr>
                        <a:t>-0.011</a:t>
                      </a:r>
                      <a:endParaRPr lang="en-GB" sz="1000" b="1">
                        <a:effectLst/>
                        <a:latin typeface="Calibri"/>
                        <a:ea typeface="SimSun"/>
                        <a:cs typeface="Arial"/>
                      </a:endParaRPr>
                    </a:p>
                  </a:txBody>
                  <a:tcPr marL="25823" marR="25823" marT="0" marB="0"/>
                </a:tc>
                <a:tc>
                  <a:txBody>
                    <a:bodyPr/>
                    <a:lstStyle/>
                    <a:p>
                      <a:pPr algn="ctr">
                        <a:lnSpc>
                          <a:spcPct val="115000"/>
                        </a:lnSpc>
                        <a:spcAft>
                          <a:spcPts val="0"/>
                        </a:spcAft>
                      </a:pPr>
                      <a:r>
                        <a:rPr lang="en-GB" sz="1000" b="1" dirty="0">
                          <a:effectLst/>
                        </a:rPr>
                        <a:t>-0.009</a:t>
                      </a:r>
                      <a:endParaRPr lang="en-GB" sz="1000" b="1"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b="1" dirty="0">
                          <a:effectLst/>
                        </a:rPr>
                        <a:t>-0.009</a:t>
                      </a:r>
                      <a:endParaRPr lang="en-GB" sz="1000" b="1"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b="1" dirty="0">
                          <a:effectLst/>
                        </a:rPr>
                        <a:t>-0.023</a:t>
                      </a:r>
                      <a:endParaRPr lang="en-GB" sz="1000" b="1" dirty="0">
                        <a:effectLst/>
                        <a:latin typeface="Calibri"/>
                        <a:ea typeface="SimSun"/>
                        <a:cs typeface="Arial"/>
                      </a:endParaRPr>
                    </a:p>
                  </a:txBody>
                  <a:tcPr marL="25823" marR="25823" marT="0" marB="0"/>
                </a:tc>
              </a:tr>
              <a:tr h="157938">
                <a:tc>
                  <a:txBody>
                    <a:bodyPr/>
                    <a:lstStyle/>
                    <a:p>
                      <a:pPr>
                        <a:lnSpc>
                          <a:spcPct val="115000"/>
                        </a:lnSpc>
                        <a:spcAft>
                          <a:spcPts val="0"/>
                        </a:spcAft>
                      </a:pPr>
                      <a:r>
                        <a:rPr lang="en-GB" sz="1000" dirty="0" err="1" smtClean="0">
                          <a:effectLst/>
                        </a:rPr>
                        <a:t>Agetop</a:t>
                      </a:r>
                      <a:endParaRPr lang="en-GB" sz="1000"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-0.052</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a:effectLst/>
                        </a:rPr>
                        <a:t>0.052</a:t>
                      </a:r>
                      <a:endParaRPr lang="en-GB" sz="100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-0.093</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-0.158</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r>
              <a:tr h="157938">
                <a:tc>
                  <a:txBody>
                    <a:bodyPr/>
                    <a:lstStyle/>
                    <a:p>
                      <a:pPr>
                        <a:lnSpc>
                          <a:spcPct val="115000"/>
                        </a:lnSpc>
                        <a:spcAft>
                          <a:spcPts val="0"/>
                        </a:spcAft>
                      </a:pPr>
                      <a:r>
                        <a:rPr lang="en-GB" sz="1000" dirty="0" smtClean="0">
                          <a:effectLst/>
                        </a:rPr>
                        <a:t>Female</a:t>
                      </a:r>
                      <a:r>
                        <a:rPr lang="en-GB" sz="1000" baseline="0" dirty="0" smtClean="0">
                          <a:effectLst/>
                        </a:rPr>
                        <a:t> </a:t>
                      </a:r>
                      <a:r>
                        <a:rPr lang="en-GB" sz="1000" baseline="0" dirty="0" err="1" smtClean="0">
                          <a:effectLst/>
                        </a:rPr>
                        <a:t>hh</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0.045</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0.052</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0.053</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dirty="0">
                          <a:effectLst/>
                        </a:rPr>
                        <a:t>-0.033</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7938">
                <a:tc>
                  <a:txBody>
                    <a:bodyPr/>
                    <a:lstStyle/>
                    <a:p>
                      <a:pPr>
                        <a:lnSpc>
                          <a:spcPct val="115000"/>
                        </a:lnSpc>
                        <a:spcAft>
                          <a:spcPts val="0"/>
                        </a:spcAft>
                      </a:pPr>
                      <a:r>
                        <a:rPr lang="en-GB" sz="1000" dirty="0" smtClean="0">
                          <a:effectLst/>
                        </a:rPr>
                        <a:t>Education 1215</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0.051</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dirty="0">
                          <a:effectLst/>
                        </a:rPr>
                        <a:t>0.014</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0.065</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0.090</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r>
              <a:tr h="157938">
                <a:tc>
                  <a:txBody>
                    <a:bodyPr/>
                    <a:lstStyle/>
                    <a:p>
                      <a:pPr>
                        <a:lnSpc>
                          <a:spcPct val="115000"/>
                        </a:lnSpc>
                        <a:spcAft>
                          <a:spcPts val="0"/>
                        </a:spcAft>
                      </a:pPr>
                      <a:r>
                        <a:rPr lang="en-GB" sz="1000" dirty="0" smtClean="0">
                          <a:effectLst/>
                          <a:latin typeface="+mn-lt"/>
                          <a:ea typeface="+mn-ea"/>
                          <a:cs typeface="+mn-cs"/>
                        </a:rPr>
                        <a:t>Education</a:t>
                      </a:r>
                      <a:r>
                        <a:rPr lang="en-GB" sz="1000" baseline="0" dirty="0" smtClean="0">
                          <a:effectLst/>
                          <a:latin typeface="+mn-lt"/>
                          <a:ea typeface="+mn-ea"/>
                          <a:cs typeface="+mn-cs"/>
                        </a:rPr>
                        <a:t> 16</a:t>
                      </a:r>
                      <a:endParaRPr lang="en-GB" sz="1000"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0.063</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dirty="0">
                          <a:effectLst/>
                        </a:rPr>
                        <a:t>-0.008</a:t>
                      </a:r>
                      <a:endParaRPr lang="en-GB" sz="1000"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0.087</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0.109</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r>
              <a:tr h="157938">
                <a:tc>
                  <a:txBody>
                    <a:bodyPr/>
                    <a:lstStyle/>
                    <a:p>
                      <a:pPr>
                        <a:lnSpc>
                          <a:spcPct val="115000"/>
                        </a:lnSpc>
                        <a:spcAft>
                          <a:spcPts val="0"/>
                        </a:spcAft>
                      </a:pPr>
                      <a:r>
                        <a:rPr lang="en-GB" sz="1000" dirty="0" smtClean="0">
                          <a:effectLst/>
                          <a:latin typeface="+mn-lt"/>
                          <a:ea typeface="+mn-ea"/>
                          <a:cs typeface="+mn-cs"/>
                        </a:rPr>
                        <a:t>Workless</a:t>
                      </a:r>
                      <a:r>
                        <a:rPr lang="en-GB" sz="1000" baseline="0" dirty="0" smtClean="0">
                          <a:effectLst/>
                          <a:latin typeface="+mn-lt"/>
                          <a:ea typeface="+mn-ea"/>
                          <a:cs typeface="+mn-cs"/>
                        </a:rPr>
                        <a:t> </a:t>
                      </a:r>
                      <a:r>
                        <a:rPr lang="en-GB" sz="1000" baseline="0" dirty="0" err="1" smtClean="0">
                          <a:effectLst/>
                          <a:latin typeface="+mn-lt"/>
                          <a:ea typeface="+mn-ea"/>
                          <a:cs typeface="+mn-cs"/>
                        </a:rPr>
                        <a:t>hh</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a:effectLst/>
                        </a:rPr>
                        <a:t>0.023</a:t>
                      </a:r>
                      <a:endParaRPr lang="en-GB" sz="100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0.052</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dirty="0">
                          <a:effectLst/>
                        </a:rPr>
                        <a:t>0.019</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-0.091</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r>
              <a:tr h="157938">
                <a:tc>
                  <a:txBody>
                    <a:bodyPr/>
                    <a:lstStyle/>
                    <a:p>
                      <a:pPr>
                        <a:lnSpc>
                          <a:spcPct val="115000"/>
                        </a:lnSpc>
                        <a:spcAft>
                          <a:spcPts val="0"/>
                        </a:spcAft>
                      </a:pPr>
                      <a:r>
                        <a:rPr lang="en-GB" sz="1000" dirty="0" smtClean="0">
                          <a:effectLst/>
                          <a:latin typeface="+mn-lt"/>
                          <a:ea typeface="+mn-ea"/>
                          <a:cs typeface="+mn-cs"/>
                        </a:rPr>
                        <a:t>Ethnicity</a:t>
                      </a:r>
                      <a:r>
                        <a:rPr lang="en-GB" sz="1000" baseline="0" dirty="0" smtClean="0">
                          <a:effectLst/>
                          <a:latin typeface="+mn-lt"/>
                          <a:ea typeface="+mn-ea"/>
                          <a:cs typeface="+mn-cs"/>
                        </a:rPr>
                        <a:t> </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b="1" dirty="0">
                          <a:effectLst/>
                        </a:rPr>
                        <a:t>-0.057</a:t>
                      </a:r>
                      <a:endParaRPr lang="en-GB" sz="1000" b="1"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a:effectLst/>
                        </a:rPr>
                        <a:t>0.012</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b="1" dirty="0">
                          <a:effectLst/>
                        </a:rPr>
                        <a:t>-0.135</a:t>
                      </a:r>
                      <a:endParaRPr lang="en-GB" sz="1000" b="1"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a:effectLst/>
                        </a:rPr>
                        <a:t>0.066</a:t>
                      </a:r>
                      <a:endParaRPr lang="en-GB" sz="1000" dirty="0">
                        <a:effectLst/>
                        <a:latin typeface="Calibri"/>
                        <a:ea typeface="SimSun"/>
                        <a:cs typeface="Arial"/>
                      </a:endParaRPr>
                    </a:p>
                  </a:txBody>
                  <a:tcPr marL="25823" marR="25823" marT="0" marB="0"/>
                </a:tc>
              </a:tr>
              <a:tr h="157938">
                <a:tc>
                  <a:txBody>
                    <a:bodyPr/>
                    <a:lstStyle/>
                    <a:p>
                      <a:pPr>
                        <a:lnSpc>
                          <a:spcPct val="115000"/>
                        </a:lnSpc>
                        <a:spcAft>
                          <a:spcPts val="0"/>
                        </a:spcAft>
                      </a:pPr>
                      <a:r>
                        <a:rPr lang="en-GB" sz="1000" dirty="0" smtClean="0">
                          <a:effectLst/>
                        </a:rPr>
                        <a:t>Rural </a:t>
                      </a:r>
                      <a:r>
                        <a:rPr lang="en-GB" sz="1000" dirty="0" err="1" smtClean="0">
                          <a:effectLst/>
                        </a:rPr>
                        <a:t>hh</a:t>
                      </a:r>
                      <a:endParaRPr lang="en-GB" sz="1000"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0.050</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0.033</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0.037</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0.088</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r>
              <a:tr h="157938">
                <a:tc>
                  <a:txBody>
                    <a:bodyPr/>
                    <a:lstStyle/>
                    <a:p>
                      <a:pPr>
                        <a:lnSpc>
                          <a:spcPct val="115000"/>
                        </a:lnSpc>
                        <a:spcAft>
                          <a:spcPts val="0"/>
                        </a:spcAft>
                      </a:pPr>
                      <a:r>
                        <a:rPr lang="en-GB" sz="1000" dirty="0" smtClean="0">
                          <a:effectLst/>
                        </a:rPr>
                        <a:t>No vehicle </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-0.270</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-0.044</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-0.267</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-0.822</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r>
              <a:tr h="157938">
                <a:tc>
                  <a:txBody>
                    <a:bodyPr/>
                    <a:lstStyle/>
                    <a:p>
                      <a:pPr>
                        <a:lnSpc>
                          <a:spcPct val="115000"/>
                        </a:lnSpc>
                        <a:spcAft>
                          <a:spcPts val="0"/>
                        </a:spcAft>
                      </a:pPr>
                      <a:r>
                        <a:rPr lang="en-GB" sz="1000" dirty="0" smtClean="0">
                          <a:effectLst/>
                        </a:rPr>
                        <a:t># bedroom</a:t>
                      </a:r>
                      <a:endParaRPr lang="en-GB" sz="1000"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0.106</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0.166</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0.089</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1" dirty="0">
                          <a:effectLst/>
                        </a:rPr>
                        <a:t>0.053</a:t>
                      </a:r>
                      <a:endParaRPr lang="en-GB" sz="1000" b="1" dirty="0">
                        <a:effectLst/>
                        <a:latin typeface="Calibri"/>
                        <a:ea typeface="SimSun"/>
                        <a:cs typeface="Arial"/>
                      </a:endParaRPr>
                    </a:p>
                  </a:txBody>
                  <a:tcPr marL="25823" marR="25823" marT="0" marB="0">
                    <a:lnB w="12700" cap="flat" cmpd="sng" algn="ctr">
                      <a:solidFill>
                        <a:schemeClr val="tx1"/>
                      </a:solidFill>
                      <a:prstDash val="solid"/>
                      <a:round/>
                      <a:headEnd type="none" w="med" len="med"/>
                      <a:tailEnd type="none" w="med" len="med"/>
                    </a:lnB>
                  </a:tcPr>
                </a:tc>
              </a:tr>
              <a:tr h="157938">
                <a:tc>
                  <a:txBody>
                    <a:bodyPr/>
                    <a:lstStyle/>
                    <a:p>
                      <a:pPr>
                        <a:lnSpc>
                          <a:spcPct val="115000"/>
                        </a:lnSpc>
                        <a:spcAft>
                          <a:spcPts val="0"/>
                        </a:spcAft>
                      </a:pPr>
                      <a:r>
                        <a:rPr lang="en-GB" sz="1000" dirty="0">
                          <a:effectLst/>
                        </a:rPr>
                        <a:t>Constant</a:t>
                      </a:r>
                      <a:endParaRPr lang="en-GB" sz="1000"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-0.081</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-0.309</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-0.926</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000" b="1" dirty="0">
                          <a:effectLst/>
                        </a:rPr>
                        <a:t>-2.657</a:t>
                      </a:r>
                      <a:endParaRPr lang="en-GB" sz="1000" b="1" dirty="0">
                        <a:effectLst/>
                        <a:latin typeface="Calibri"/>
                        <a:ea typeface="SimSun"/>
                        <a:cs typeface="Arial"/>
                      </a:endParaRPr>
                    </a:p>
                  </a:txBody>
                  <a:tcPr marL="25823" marR="25823" marT="0" marB="0">
                    <a:lnT w="12700" cap="flat" cmpd="sng" algn="ctr">
                      <a:solidFill>
                        <a:schemeClr val="tx1"/>
                      </a:solidFill>
                      <a:prstDash val="solid"/>
                      <a:round/>
                      <a:headEnd type="none" w="med" len="med"/>
                      <a:tailEnd type="none" w="med" len="med"/>
                    </a:lnT>
                  </a:tcPr>
                </a:tc>
              </a:tr>
              <a:tr h="157938">
                <a:tc>
                  <a:txBody>
                    <a:bodyPr/>
                    <a:lstStyle/>
                    <a:p>
                      <a:pPr>
                        <a:lnSpc>
                          <a:spcPct val="115000"/>
                        </a:lnSpc>
                        <a:spcAft>
                          <a:spcPts val="0"/>
                        </a:spcAft>
                      </a:pPr>
                      <a:r>
                        <a:rPr lang="en-GB" sz="1000">
                          <a:effectLst/>
                        </a:rPr>
                        <a:t>Observations</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a:effectLst/>
                        </a:rPr>
                        <a:t>21908</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a:effectLst/>
                        </a:rPr>
                        <a:t>21908</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a:effectLst/>
                        </a:rPr>
                        <a:t>21908</a:t>
                      </a:r>
                      <a:endParaRPr lang="en-GB" sz="1000" dirty="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a:effectLst/>
                        </a:rPr>
                        <a:t>18963</a:t>
                      </a:r>
                      <a:endParaRPr lang="en-GB" sz="1000" dirty="0">
                        <a:effectLst/>
                        <a:latin typeface="Calibri"/>
                        <a:ea typeface="SimSun"/>
                        <a:cs typeface="Arial"/>
                      </a:endParaRPr>
                    </a:p>
                  </a:txBody>
                  <a:tcPr marL="25823" marR="25823" marT="0" marB="0"/>
                </a:tc>
              </a:tr>
              <a:tr h="157938">
                <a:tc>
                  <a:txBody>
                    <a:bodyPr/>
                    <a:lstStyle/>
                    <a:p>
                      <a:pPr>
                        <a:lnSpc>
                          <a:spcPct val="115000"/>
                        </a:lnSpc>
                        <a:spcAft>
                          <a:spcPts val="0"/>
                        </a:spcAft>
                      </a:pPr>
                      <a:r>
                        <a:rPr lang="en-GB" sz="1000">
                          <a:effectLst/>
                        </a:rPr>
                        <a:t>R-squared</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a:effectLst/>
                        </a:rPr>
                        <a:t>0.614</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a:effectLst/>
                        </a:rPr>
                        <a:t>0.251</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a:effectLst/>
                        </a:rPr>
                        <a:t>0.624</a:t>
                      </a:r>
                      <a:endParaRPr lang="en-GB" sz="1000">
                        <a:effectLst/>
                        <a:latin typeface="Calibri"/>
                        <a:ea typeface="SimSun"/>
                        <a:cs typeface="Arial"/>
                      </a:endParaRPr>
                    </a:p>
                  </a:txBody>
                  <a:tcPr marL="25823" marR="25823" marT="0" marB="0"/>
                </a:tc>
                <a:tc>
                  <a:txBody>
                    <a:bodyPr/>
                    <a:lstStyle/>
                    <a:p>
                      <a:pPr algn="ctr">
                        <a:lnSpc>
                          <a:spcPct val="115000"/>
                        </a:lnSpc>
                        <a:spcAft>
                          <a:spcPts val="0"/>
                        </a:spcAft>
                      </a:pPr>
                      <a:r>
                        <a:rPr lang="en-GB" sz="1000" dirty="0">
                          <a:effectLst/>
                        </a:rPr>
                        <a:t>0.355</a:t>
                      </a:r>
                      <a:endParaRPr lang="en-GB" sz="1000" dirty="0">
                        <a:effectLst/>
                        <a:latin typeface="Calibri"/>
                        <a:ea typeface="SimSun"/>
                        <a:cs typeface="Arial"/>
                      </a:endParaRPr>
                    </a:p>
                  </a:txBody>
                  <a:tcPr marL="25823" marR="25823" marT="0"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7768" y="414387"/>
            <a:ext cx="4248150" cy="323850"/>
          </a:xfrm>
        </p:spPr>
        <p:txBody>
          <a:bodyPr/>
          <a:lstStyle/>
          <a:p>
            <a:r>
              <a:rPr lang="en-GB" sz="1400" dirty="0" smtClean="0"/>
              <a:t>Tax burden expressed as proportion of disposable </a:t>
            </a:r>
            <a:r>
              <a:rPr lang="en-GB" sz="1400" dirty="0" err="1" smtClean="0"/>
              <a:t>equivalised</a:t>
            </a:r>
            <a:r>
              <a:rPr lang="en-GB" sz="1400" dirty="0" smtClean="0"/>
              <a:t> </a:t>
            </a:r>
            <a:r>
              <a:rPr lang="en-GB" sz="1400" dirty="0" err="1" smtClean="0"/>
              <a:t>hh</a:t>
            </a:r>
            <a:r>
              <a:rPr lang="en-GB" sz="1400" dirty="0" smtClean="0"/>
              <a:t> income assuming £100/ tonne CO2 tax</a:t>
            </a:r>
          </a:p>
        </p:txBody>
      </p:sp>
      <p:sp>
        <p:nvSpPr>
          <p:cNvPr id="4" name="Slide Number Placeholder 3"/>
          <p:cNvSpPr>
            <a:spLocks noGrp="1"/>
          </p:cNvSpPr>
          <p:nvPr>
            <p:ph type="sldNum" sz="quarter" idx="12"/>
          </p:nvPr>
        </p:nvSpPr>
        <p:spPr/>
        <p:txBody>
          <a:bodyPr/>
          <a:lstStyle/>
          <a:p>
            <a:pPr>
              <a:defRPr/>
            </a:pPr>
            <a:fld id="{EB63BFEA-7C0F-4686-9494-BC3CCC2713D0}" type="slidenum">
              <a:rPr lang="en-GB" smtClean="0"/>
              <a:pPr>
                <a:defRPr/>
              </a:pPr>
              <a:t>16</a:t>
            </a:fld>
            <a:endParaRPr lang="en-GB"/>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01571839"/>
              </p:ext>
            </p:extLst>
          </p:nvPr>
        </p:nvGraphicFramePr>
        <p:xfrm>
          <a:off x="161925" y="849313"/>
          <a:ext cx="4248150" cy="251740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25413" y="127000"/>
            <a:ext cx="4248150" cy="323850"/>
          </a:xfrm>
        </p:spPr>
        <p:txBody>
          <a:bodyPr/>
          <a:lstStyle/>
          <a:p>
            <a:r>
              <a:rPr lang="en-US" smtClean="0"/>
              <a:t>Conclusions</a:t>
            </a:r>
          </a:p>
        </p:txBody>
      </p:sp>
      <p:sp>
        <p:nvSpPr>
          <p:cNvPr id="24579" name="Content Placeholder 2"/>
          <p:cNvSpPr>
            <a:spLocks noGrp="1"/>
          </p:cNvSpPr>
          <p:nvPr>
            <p:ph idx="1"/>
          </p:nvPr>
        </p:nvSpPr>
        <p:spPr>
          <a:xfrm>
            <a:off x="125760" y="558403"/>
            <a:ext cx="4248150" cy="2376488"/>
          </a:xfrm>
        </p:spPr>
        <p:txBody>
          <a:bodyPr/>
          <a:lstStyle/>
          <a:p>
            <a:pPr>
              <a:spcAft>
                <a:spcPts val="800"/>
              </a:spcAft>
            </a:pPr>
            <a:r>
              <a:rPr lang="en-US" sz="1100" dirty="0" smtClean="0"/>
              <a:t>Our research examines the role of socio-economic factors for different areas of emissions – something that has not yet been directly compared using the same dataset</a:t>
            </a:r>
          </a:p>
          <a:p>
            <a:pPr>
              <a:spcAft>
                <a:spcPts val="800"/>
              </a:spcAft>
            </a:pPr>
            <a:r>
              <a:rPr lang="en-US" sz="1100" dirty="0" smtClean="0"/>
              <a:t>Household size impacts differently in areas of transport, energy and indirect emissions. While a second adult living in a household doubles indirect emissions he/she only increases home energy CO2 emissions by 30%</a:t>
            </a:r>
          </a:p>
          <a:p>
            <a:pPr>
              <a:spcAft>
                <a:spcPts val="800"/>
              </a:spcAft>
            </a:pPr>
            <a:r>
              <a:rPr lang="en-US" sz="1100" dirty="0" smtClean="0"/>
              <a:t>Surprisingly, high education still significant positive influence even after controlling for income for indirect and transport</a:t>
            </a:r>
          </a:p>
          <a:p>
            <a:pPr>
              <a:spcAft>
                <a:spcPts val="800"/>
              </a:spcAft>
            </a:pPr>
            <a:r>
              <a:rPr lang="en-US" sz="1100" dirty="0" smtClean="0"/>
              <a:t>Taxes on home energy are likely to affect disadvantaged households most (including older and workless households)</a:t>
            </a:r>
          </a:p>
          <a:p>
            <a:pPr>
              <a:spcAft>
                <a:spcPts val="800"/>
              </a:spcAft>
            </a:pPr>
            <a:r>
              <a:rPr lang="en-US" sz="1100" dirty="0" smtClean="0"/>
              <a:t>Whilst taxes on transport are still regressive overall, they are less regressive than all other forms of taxes. But will hit households in rural areas (even conditional on their income)</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F5B394BF-B7FC-44B0-9006-9F851CDD42FD}"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5413" y="53975"/>
            <a:ext cx="4248150" cy="323850"/>
          </a:xfrm>
        </p:spPr>
        <p:txBody>
          <a:bodyPr/>
          <a:lstStyle/>
          <a:p>
            <a:r>
              <a:rPr lang="en-GB" smtClean="0"/>
              <a:t>Motivation</a:t>
            </a:r>
          </a:p>
        </p:txBody>
      </p:sp>
      <p:sp>
        <p:nvSpPr>
          <p:cNvPr id="7171" name="Content Placeholder 2"/>
          <p:cNvSpPr>
            <a:spLocks noGrp="1"/>
          </p:cNvSpPr>
          <p:nvPr>
            <p:ph idx="1"/>
          </p:nvPr>
        </p:nvSpPr>
        <p:spPr>
          <a:xfrm>
            <a:off x="125413" y="414338"/>
            <a:ext cx="4248150" cy="2052637"/>
          </a:xfrm>
        </p:spPr>
        <p:txBody>
          <a:bodyPr/>
          <a:lstStyle/>
          <a:p>
            <a:pPr>
              <a:defRPr/>
            </a:pPr>
            <a:r>
              <a:rPr lang="en-GB" dirty="0"/>
              <a:t>Consensus on the need to implement environmental policies. Less known on the distributional impact of these policies </a:t>
            </a:r>
            <a:endParaRPr lang="en-GB" dirty="0" smtClean="0"/>
          </a:p>
          <a:p>
            <a:pPr>
              <a:defRPr/>
            </a:pPr>
            <a:r>
              <a:rPr lang="en-GB" dirty="0" smtClean="0"/>
              <a:t>There is an emerging literature that examines the role of socio-economic factors (SEF) for emissions – but there is a lack of research comparing the association between SEF  and CO2 emissions between different emission areas</a:t>
            </a:r>
          </a:p>
          <a:p>
            <a:pPr lvl="1">
              <a:spcAft>
                <a:spcPts val="0"/>
              </a:spcAft>
              <a:defRPr/>
            </a:pPr>
            <a:r>
              <a:rPr lang="en-GB" sz="1100" dirty="0" smtClean="0"/>
              <a:t>total </a:t>
            </a:r>
            <a:r>
              <a:rPr lang="en-GB" sz="1100" dirty="0" err="1" smtClean="0"/>
              <a:t>hh</a:t>
            </a:r>
            <a:r>
              <a:rPr lang="en-GB" sz="1100" dirty="0" smtClean="0"/>
              <a:t> emissions (</a:t>
            </a:r>
            <a:r>
              <a:rPr lang="en-GB" sz="1100" dirty="0" err="1" smtClean="0"/>
              <a:t>Baiocchi</a:t>
            </a:r>
            <a:r>
              <a:rPr lang="en-GB" sz="1100" dirty="0" smtClean="0"/>
              <a:t> 2010); </a:t>
            </a:r>
          </a:p>
          <a:p>
            <a:pPr lvl="1">
              <a:spcAft>
                <a:spcPts val="0"/>
              </a:spcAft>
              <a:defRPr/>
            </a:pPr>
            <a:r>
              <a:rPr lang="en-GB" sz="1100" dirty="0" err="1" smtClean="0"/>
              <a:t>hh</a:t>
            </a:r>
            <a:r>
              <a:rPr lang="en-GB" sz="1100" dirty="0" smtClean="0"/>
              <a:t> emissions from transport (Brand et al 2008, 2010)</a:t>
            </a:r>
          </a:p>
          <a:p>
            <a:pPr lvl="1">
              <a:spcAft>
                <a:spcPts val="0"/>
              </a:spcAft>
              <a:defRPr/>
            </a:pPr>
            <a:r>
              <a:rPr lang="en-GB" sz="1100" dirty="0" smtClean="0"/>
              <a:t>direct </a:t>
            </a:r>
            <a:r>
              <a:rPr lang="en-GB" sz="1100" dirty="0" err="1" smtClean="0"/>
              <a:t>hh</a:t>
            </a:r>
            <a:r>
              <a:rPr lang="en-GB" sz="1100" dirty="0" smtClean="0"/>
              <a:t> emissions (</a:t>
            </a:r>
            <a:r>
              <a:rPr lang="en-GB" sz="1100" dirty="0" err="1" smtClean="0"/>
              <a:t>Fahmy</a:t>
            </a:r>
            <a:r>
              <a:rPr lang="en-GB" sz="1100" dirty="0" smtClean="0"/>
              <a:t> et al 2011)</a:t>
            </a:r>
          </a:p>
          <a:p>
            <a:pPr lvl="1">
              <a:spcAft>
                <a:spcPts val="0"/>
              </a:spcAft>
              <a:defRPr/>
            </a:pPr>
            <a:r>
              <a:rPr lang="en-GB" sz="1100" dirty="0" smtClean="0"/>
              <a:t>per capita CO2 emissions (DEFRA 2008)</a:t>
            </a:r>
          </a:p>
          <a:p>
            <a:pPr lvl="1">
              <a:spcAft>
                <a:spcPts val="0"/>
              </a:spcAft>
              <a:defRPr/>
            </a:pPr>
            <a:r>
              <a:rPr lang="en-GB" sz="1100" dirty="0" smtClean="0"/>
              <a:t>Per capita GHG emissions (Gough et al. 2011)</a:t>
            </a:r>
          </a:p>
          <a:p>
            <a:pPr lvl="1">
              <a:spcAft>
                <a:spcPts val="0"/>
              </a:spcAft>
              <a:defRPr/>
            </a:pPr>
            <a:r>
              <a:rPr lang="en-GB" sz="1100" dirty="0" smtClean="0"/>
              <a:t>CO2 emissions at output area level and 7 OAC groups (</a:t>
            </a:r>
            <a:r>
              <a:rPr lang="en-GB" sz="1100" dirty="0" err="1" smtClean="0"/>
              <a:t>Druckman</a:t>
            </a:r>
            <a:r>
              <a:rPr lang="en-GB" sz="1100" dirty="0" smtClean="0"/>
              <a:t> eta l 2008, 2009)</a:t>
            </a:r>
          </a:p>
          <a:p>
            <a:pPr lvl="1">
              <a:defRPr/>
            </a:pPr>
            <a:endParaRPr lang="en-GB" dirty="0">
              <a:cs typeface="+mn-cs"/>
            </a:endParaRPr>
          </a:p>
          <a:p>
            <a:pPr lvl="1">
              <a:defRPr/>
            </a:pPr>
            <a:endParaRPr lang="en-GB" dirty="0" smtClean="0"/>
          </a:p>
        </p:txBody>
      </p:sp>
      <p:sp>
        <p:nvSpPr>
          <p:cNvPr id="4" name="Slide Number Placeholder 3"/>
          <p:cNvSpPr>
            <a:spLocks noGrp="1"/>
          </p:cNvSpPr>
          <p:nvPr>
            <p:ph type="sldNum" sz="quarter" idx="12"/>
          </p:nvPr>
        </p:nvSpPr>
        <p:spPr/>
        <p:txBody>
          <a:bodyPr/>
          <a:lstStyle/>
          <a:p>
            <a:pPr>
              <a:defRPr/>
            </a:pPr>
            <a:fld id="{6209C740-09CC-404B-87C4-329045F509CE}" type="slidenum">
              <a:rPr lang="en-GB" smtClean="0"/>
              <a:pPr>
                <a:defRPr/>
              </a:pPr>
              <a:t>2</a:t>
            </a:fld>
            <a:endParaRPr lang="en-GB"/>
          </a:p>
        </p:txBody>
      </p:sp>
    </p:spTree>
    <p:extLst>
      <p:ext uri="{BB962C8B-B14F-4D97-AF65-F5344CB8AC3E}">
        <p14:creationId xmlns:p14="http://schemas.microsoft.com/office/powerpoint/2010/main" val="3620144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Research question</a:t>
            </a:r>
          </a:p>
        </p:txBody>
      </p:sp>
      <p:sp>
        <p:nvSpPr>
          <p:cNvPr id="8195" name="Content Placeholder 2"/>
          <p:cNvSpPr>
            <a:spLocks noGrp="1"/>
          </p:cNvSpPr>
          <p:nvPr>
            <p:ph idx="1"/>
          </p:nvPr>
        </p:nvSpPr>
        <p:spPr/>
        <p:txBody>
          <a:bodyPr/>
          <a:lstStyle/>
          <a:p>
            <a:r>
              <a:rPr lang="en-GB" dirty="0" smtClean="0"/>
              <a:t>Which role do household characteristics play for </a:t>
            </a:r>
            <a:r>
              <a:rPr lang="en-GB" u="sng" dirty="0" smtClean="0"/>
              <a:t>household CO2 emissions</a:t>
            </a:r>
            <a:r>
              <a:rPr lang="en-GB" dirty="0" smtClean="0"/>
              <a:t>, separately for</a:t>
            </a:r>
          </a:p>
          <a:p>
            <a:pPr lvl="1">
              <a:spcAft>
                <a:spcPts val="100"/>
              </a:spcAft>
            </a:pPr>
            <a:r>
              <a:rPr lang="en-GB" sz="1100" dirty="0" smtClean="0"/>
              <a:t>Home energy emissions (gas, electricity)</a:t>
            </a:r>
          </a:p>
          <a:p>
            <a:pPr lvl="1">
              <a:spcAft>
                <a:spcPts val="100"/>
              </a:spcAft>
            </a:pPr>
            <a:r>
              <a:rPr lang="en-GB" sz="1100" dirty="0" smtClean="0"/>
              <a:t>Transport emissions (motor fuels, public transport, flights)</a:t>
            </a:r>
          </a:p>
          <a:p>
            <a:pPr lvl="1">
              <a:spcAft>
                <a:spcPts val="100"/>
              </a:spcAft>
            </a:pPr>
            <a:r>
              <a:rPr lang="en-GB" sz="1100" dirty="0" smtClean="0"/>
              <a:t>Other indirect emissions from food and other consumption items</a:t>
            </a:r>
          </a:p>
          <a:p>
            <a:pPr lvl="1">
              <a:spcAft>
                <a:spcPts val="100"/>
              </a:spcAft>
            </a:pPr>
            <a:r>
              <a:rPr lang="en-GB" sz="1100" dirty="0" smtClean="0"/>
              <a:t>Total emissions</a:t>
            </a:r>
          </a:p>
          <a:p>
            <a:pPr lvl="1">
              <a:spcAft>
                <a:spcPts val="100"/>
              </a:spcAft>
            </a:pPr>
            <a:endParaRPr lang="en-GB" sz="1100" dirty="0" smtClean="0"/>
          </a:p>
          <a:p>
            <a:r>
              <a:rPr lang="en-GB" sz="1100" dirty="0" smtClean="0"/>
              <a:t>Which areas of emissions should be targeted such that low income / disadvantaged households are least affected?</a:t>
            </a:r>
            <a:endParaRPr lang="en-GB" dirty="0" smtClean="0"/>
          </a:p>
        </p:txBody>
      </p:sp>
      <p:sp>
        <p:nvSpPr>
          <p:cNvPr id="4" name="Slide Number Placeholder 3"/>
          <p:cNvSpPr>
            <a:spLocks noGrp="1"/>
          </p:cNvSpPr>
          <p:nvPr>
            <p:ph type="sldNum" sz="quarter" idx="12"/>
          </p:nvPr>
        </p:nvSpPr>
        <p:spPr/>
        <p:txBody>
          <a:bodyPr/>
          <a:lstStyle/>
          <a:p>
            <a:pPr>
              <a:defRPr/>
            </a:pPr>
            <a:fld id="{21ADB6C8-2A36-4FE8-A93F-6AED344D8FF4}" type="slidenum">
              <a:rPr lang="en-GB" smtClean="0"/>
              <a:pPr>
                <a:defRPr/>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7768" y="342379"/>
            <a:ext cx="4248150" cy="323850"/>
          </a:xfrm>
        </p:spPr>
        <p:txBody>
          <a:bodyPr/>
          <a:lstStyle/>
          <a:p>
            <a:r>
              <a:rPr lang="en-GB" dirty="0" smtClean="0"/>
              <a:t>Data recap</a:t>
            </a:r>
          </a:p>
        </p:txBody>
      </p:sp>
      <p:sp>
        <p:nvSpPr>
          <p:cNvPr id="9219" name="Content Placeholder 2"/>
          <p:cNvSpPr>
            <a:spLocks noGrp="1"/>
          </p:cNvSpPr>
          <p:nvPr>
            <p:ph idx="1"/>
          </p:nvPr>
        </p:nvSpPr>
        <p:spPr>
          <a:xfrm>
            <a:off x="197768" y="846435"/>
            <a:ext cx="4248150" cy="2052638"/>
          </a:xfrm>
        </p:spPr>
        <p:txBody>
          <a:bodyPr/>
          <a:lstStyle/>
          <a:p>
            <a:r>
              <a:rPr lang="en-US" sz="1100" dirty="0" smtClean="0"/>
              <a:t>Merged the Expenditure and Food Survey 2006 and 2007 with the Living Cost and Food Survey 2008 and 2009; total household sample size 24,446</a:t>
            </a:r>
          </a:p>
          <a:p>
            <a:r>
              <a:rPr lang="en-US" sz="1100" dirty="0" smtClean="0"/>
              <a:t>Conversion for expenditure to CO2 emissions used (‘mixed’)</a:t>
            </a:r>
            <a:endParaRPr lang="en-US" sz="1100" dirty="0"/>
          </a:p>
          <a:p>
            <a:pPr lvl="1"/>
            <a:r>
              <a:rPr lang="en-US" sz="1100" dirty="0" smtClean="0"/>
              <a:t>Home energy &amp; transport emissions: Exploit as much information as possible from LCF/EFS that can be merged with external sources (i.e. external price statistics (home energy, motor fuels); estimated passenger km (public transport) to estimate units of consumption. Apply DEFRA conversion factors to estimate CO2.)</a:t>
            </a:r>
          </a:p>
          <a:p>
            <a:pPr lvl="1"/>
            <a:r>
              <a:rPr lang="en-US" sz="1100" dirty="0" smtClean="0"/>
              <a:t>Indirect emissions: use REAP to estimate CO2/£ expenditure for 56 COICOP consumption categories</a:t>
            </a:r>
          </a:p>
        </p:txBody>
      </p:sp>
      <p:sp>
        <p:nvSpPr>
          <p:cNvPr id="4" name="Slide Number Placeholder 3"/>
          <p:cNvSpPr>
            <a:spLocks noGrp="1"/>
          </p:cNvSpPr>
          <p:nvPr>
            <p:ph type="sldNum" sz="quarter" idx="12"/>
          </p:nvPr>
        </p:nvSpPr>
        <p:spPr/>
        <p:txBody>
          <a:bodyPr/>
          <a:lstStyle/>
          <a:p>
            <a:pPr>
              <a:defRPr/>
            </a:pPr>
            <a:fld id="{11798719-F038-4088-844C-301B51E00736}" type="slidenum">
              <a:rPr lang="en-GB" smtClean="0"/>
              <a:pPr>
                <a:defRPr/>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60" y="126355"/>
            <a:ext cx="4248150" cy="323850"/>
          </a:xfrm>
        </p:spPr>
        <p:txBody>
          <a:bodyPr/>
          <a:lstStyle/>
          <a:p>
            <a:r>
              <a:rPr lang="en-GB" dirty="0" smtClean="0"/>
              <a:t>Structure talk</a:t>
            </a:r>
            <a:endParaRPr lang="en-GB" dirty="0"/>
          </a:p>
        </p:txBody>
      </p:sp>
      <p:sp>
        <p:nvSpPr>
          <p:cNvPr id="3" name="Content Placeholder 2"/>
          <p:cNvSpPr>
            <a:spLocks noGrp="1"/>
          </p:cNvSpPr>
          <p:nvPr>
            <p:ph idx="1"/>
          </p:nvPr>
        </p:nvSpPr>
        <p:spPr>
          <a:xfrm>
            <a:off x="125760" y="558403"/>
            <a:ext cx="4248150" cy="2052637"/>
          </a:xfrm>
        </p:spPr>
        <p:txBody>
          <a:bodyPr/>
          <a:lstStyle/>
          <a:p>
            <a:pPr marL="228600" indent="-228600">
              <a:buAutoNum type="arabicPlain"/>
            </a:pPr>
            <a:r>
              <a:rPr lang="en-GB" i="1" dirty="0" smtClean="0"/>
              <a:t>Annual average household emissions by emission area</a:t>
            </a:r>
          </a:p>
          <a:p>
            <a:pPr marL="228600" indent="-228600">
              <a:buAutoNum type="arabicPlain"/>
            </a:pPr>
            <a:r>
              <a:rPr lang="en-GB" i="1" dirty="0" smtClean="0"/>
              <a:t>Association of socio-economic factors with emissions</a:t>
            </a:r>
          </a:p>
          <a:p>
            <a:pPr lvl="2"/>
            <a:r>
              <a:rPr lang="en-GB" dirty="0" smtClean="0"/>
              <a:t>Household size</a:t>
            </a:r>
          </a:p>
          <a:p>
            <a:pPr lvl="2"/>
            <a:r>
              <a:rPr lang="en-GB" dirty="0" smtClean="0"/>
              <a:t>Income</a:t>
            </a:r>
          </a:p>
          <a:p>
            <a:pPr lvl="2"/>
            <a:r>
              <a:rPr lang="en-GB" dirty="0" smtClean="0"/>
              <a:t>Age</a:t>
            </a:r>
          </a:p>
          <a:p>
            <a:pPr lvl="2"/>
            <a:r>
              <a:rPr lang="en-GB" dirty="0" smtClean="0"/>
              <a:t>Education</a:t>
            </a:r>
            <a:br>
              <a:rPr lang="en-GB" dirty="0" smtClean="0"/>
            </a:br>
            <a:endParaRPr lang="en-GB" dirty="0" smtClean="0"/>
          </a:p>
          <a:p>
            <a:pPr marL="0" indent="0">
              <a:buNone/>
            </a:pPr>
            <a:r>
              <a:rPr lang="en-GB" dirty="0" smtClean="0"/>
              <a:t>3    </a:t>
            </a:r>
            <a:r>
              <a:rPr lang="en-GB" i="1" dirty="0" smtClean="0"/>
              <a:t>Which characteristics still matter conditional on </a:t>
            </a:r>
            <a:br>
              <a:rPr lang="en-GB" i="1" dirty="0" smtClean="0"/>
            </a:br>
            <a:r>
              <a:rPr lang="en-GB" i="1" dirty="0" smtClean="0"/>
              <a:t>	income?</a:t>
            </a:r>
          </a:p>
          <a:p>
            <a:pPr lvl="1"/>
            <a:r>
              <a:rPr lang="en-GB" dirty="0" smtClean="0"/>
              <a:t>OLS regression results</a:t>
            </a:r>
          </a:p>
          <a:p>
            <a:pPr lvl="1"/>
            <a:r>
              <a:rPr lang="en-GB" dirty="0" err="1" smtClean="0"/>
              <a:t>Quantile</a:t>
            </a:r>
            <a:r>
              <a:rPr lang="en-GB" dirty="0" smtClean="0"/>
              <a:t> regression results</a:t>
            </a:r>
          </a:p>
          <a:p>
            <a:pPr lvl="1"/>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96B4C940-7C89-4472-B00D-817071D1AD49}" type="slidenum">
              <a:rPr lang="en-GB" smtClean="0"/>
              <a:pPr>
                <a:defRPr/>
              </a:pPr>
              <a:t>5</a:t>
            </a:fld>
            <a:endParaRPr lang="en-GB"/>
          </a:p>
        </p:txBody>
      </p:sp>
    </p:spTree>
    <p:extLst>
      <p:ext uri="{BB962C8B-B14F-4D97-AF65-F5344CB8AC3E}">
        <p14:creationId xmlns:p14="http://schemas.microsoft.com/office/powerpoint/2010/main" val="955306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7768" y="54347"/>
            <a:ext cx="4248150" cy="323850"/>
          </a:xfrm>
        </p:spPr>
        <p:txBody>
          <a:bodyPr/>
          <a:lstStyle/>
          <a:p>
            <a:r>
              <a:rPr lang="en-GB" sz="1400" dirty="0" smtClean="0"/>
              <a:t>1  Annual mean </a:t>
            </a:r>
            <a:r>
              <a:rPr lang="en-GB" sz="1400" dirty="0" err="1" smtClean="0"/>
              <a:t>hh</a:t>
            </a:r>
            <a:r>
              <a:rPr lang="en-GB" sz="1400" dirty="0" smtClean="0"/>
              <a:t> CO2 emissions are 21.1 tonnes, with 5.1 t home energy, 5.3 t transport and 10.7 t indirect emissions</a:t>
            </a:r>
          </a:p>
        </p:txBody>
      </p:sp>
      <p:sp>
        <p:nvSpPr>
          <p:cNvPr id="4" name="Slide Number Placeholder 3"/>
          <p:cNvSpPr>
            <a:spLocks noGrp="1"/>
          </p:cNvSpPr>
          <p:nvPr>
            <p:ph type="sldNum" sz="quarter" idx="12"/>
          </p:nvPr>
        </p:nvSpPr>
        <p:spPr/>
        <p:txBody>
          <a:bodyPr/>
          <a:lstStyle/>
          <a:p>
            <a:pPr>
              <a:defRPr/>
            </a:pPr>
            <a:fld id="{B3D812C9-954D-48E0-96A9-F4DDBB92DEB2}" type="slidenum">
              <a:rPr lang="en-GB" smtClean="0"/>
              <a:pPr>
                <a:defRPr/>
              </a:pPr>
              <a:t>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311232515"/>
              </p:ext>
            </p:extLst>
          </p:nvPr>
        </p:nvGraphicFramePr>
        <p:xfrm>
          <a:off x="0" y="774427"/>
          <a:ext cx="4518251" cy="2446799"/>
        </p:xfrm>
        <a:graphic>
          <a:graphicData uri="http://schemas.openxmlformats.org/drawingml/2006/table">
            <a:tbl>
              <a:tblPr>
                <a:tableStyleId>{5C22544A-7EE6-4342-B048-85BDC9FD1C3A}</a:tableStyleId>
              </a:tblPr>
              <a:tblGrid>
                <a:gridCol w="1349896"/>
                <a:gridCol w="288032"/>
                <a:gridCol w="648072"/>
                <a:gridCol w="72011"/>
                <a:gridCol w="1440157"/>
                <a:gridCol w="393351"/>
                <a:gridCol w="326732"/>
              </a:tblGrid>
              <a:tr h="360811">
                <a:tc>
                  <a:txBody>
                    <a:bodyPr/>
                    <a:lstStyle/>
                    <a:p>
                      <a:pPr algn="l" fontAlgn="b"/>
                      <a:endParaRPr lang="en-GB" sz="1200" b="0" i="0" u="none" strike="noStrike" dirty="0">
                        <a:solidFill>
                          <a:srgbClr val="000000"/>
                        </a:solidFill>
                        <a:effectLst/>
                        <a:latin typeface="Calibri"/>
                      </a:endParaRPr>
                    </a:p>
                  </a:txBody>
                  <a:tcPr marL="6583" marR="6583" marT="6583" marB="0" anchor="b"/>
                </a:tc>
                <a:tc>
                  <a:txBody>
                    <a:bodyPr/>
                    <a:lstStyle/>
                    <a:p>
                      <a:pPr algn="ctr" rtl="0" fontAlgn="ctr"/>
                      <a:r>
                        <a:rPr lang="en-GB" sz="1200" u="none" strike="noStrike" dirty="0" smtClean="0">
                          <a:effectLst/>
                        </a:rPr>
                        <a:t>t</a:t>
                      </a:r>
                      <a:endParaRPr lang="en-GB" sz="1200" b="0" i="0" u="none" strike="noStrike" dirty="0">
                        <a:solidFill>
                          <a:srgbClr val="323D43"/>
                        </a:solidFill>
                        <a:effectLst/>
                        <a:latin typeface="Times New Roman"/>
                      </a:endParaRPr>
                    </a:p>
                  </a:txBody>
                  <a:tcPr marL="6583" marR="6583" marT="6583" marB="0" anchor="ctr"/>
                </a:tc>
                <a:tc>
                  <a:txBody>
                    <a:bodyPr/>
                    <a:lstStyle/>
                    <a:p>
                      <a:pPr algn="r" rtl="0" fontAlgn="ctr"/>
                      <a:r>
                        <a:rPr lang="en-GB" sz="1200" u="none" strike="noStrike" dirty="0">
                          <a:effectLst/>
                        </a:rPr>
                        <a:t>% of total</a:t>
                      </a:r>
                      <a:endParaRPr lang="en-GB" sz="1200" b="0" i="0" u="none" strike="noStrike" dirty="0">
                        <a:solidFill>
                          <a:srgbClr val="323D43"/>
                        </a:solidFill>
                        <a:effectLst/>
                        <a:latin typeface="Times New Roman"/>
                      </a:endParaRPr>
                    </a:p>
                  </a:txBody>
                  <a:tcPr marL="6583" marR="6583" marT="6583" marB="0" anchor="ctr"/>
                </a:tc>
                <a:tc>
                  <a:txBody>
                    <a:bodyPr/>
                    <a:lstStyle/>
                    <a:p>
                      <a:pPr algn="ctr" rtl="0" fontAlgn="ctr"/>
                      <a:r>
                        <a:rPr lang="en-GB" sz="1200" u="none" strike="noStrike" dirty="0">
                          <a:effectLst/>
                        </a:rPr>
                        <a:t> </a:t>
                      </a:r>
                      <a:endParaRPr lang="en-GB" sz="1200" b="0" i="0" u="none" strike="noStrike" dirty="0">
                        <a:solidFill>
                          <a:srgbClr val="323D43"/>
                        </a:solidFill>
                        <a:effectLst/>
                        <a:latin typeface="Times New Roman"/>
                      </a:endParaRPr>
                    </a:p>
                  </a:txBody>
                  <a:tcPr marL="6583" marR="6583" marT="6583" marB="0" anchor="ctr"/>
                </a:tc>
                <a:tc>
                  <a:txBody>
                    <a:bodyPr/>
                    <a:lstStyle/>
                    <a:p>
                      <a:pPr algn="l" fontAlgn="b"/>
                      <a:endParaRPr lang="en-GB" sz="1200" b="0" i="0" u="none" strike="noStrike" dirty="0">
                        <a:solidFill>
                          <a:srgbClr val="000000"/>
                        </a:solidFill>
                        <a:effectLst/>
                        <a:latin typeface="Calibri"/>
                      </a:endParaRPr>
                    </a:p>
                  </a:txBody>
                  <a:tcPr marL="6583" marR="6583" marT="6583" marB="0" anchor="b"/>
                </a:tc>
                <a:tc>
                  <a:txBody>
                    <a:bodyPr/>
                    <a:lstStyle/>
                    <a:p>
                      <a:pPr algn="ctr" rtl="0" fontAlgn="ctr"/>
                      <a:r>
                        <a:rPr lang="en-GB" sz="1200" u="none" strike="noStrike" dirty="0" smtClean="0">
                          <a:effectLst/>
                        </a:rPr>
                        <a:t>t</a:t>
                      </a:r>
                      <a:endParaRPr lang="en-GB" sz="1200" b="0" i="0" u="none" strike="noStrike" dirty="0">
                        <a:solidFill>
                          <a:srgbClr val="323D43"/>
                        </a:solidFill>
                        <a:effectLst/>
                        <a:latin typeface="Times New Roman"/>
                      </a:endParaRPr>
                    </a:p>
                  </a:txBody>
                  <a:tcPr marL="6583" marR="6583" marT="6583" marB="0" anchor="ctr"/>
                </a:tc>
                <a:tc>
                  <a:txBody>
                    <a:bodyPr/>
                    <a:lstStyle/>
                    <a:p>
                      <a:pPr algn="r" rtl="0" fontAlgn="ctr"/>
                      <a:r>
                        <a:rPr lang="en-GB" sz="1200" u="none" strike="noStrike">
                          <a:effectLst/>
                        </a:rPr>
                        <a:t>% of total</a:t>
                      </a:r>
                      <a:endParaRPr lang="en-GB" sz="1200" b="0" i="0" u="none" strike="noStrike">
                        <a:solidFill>
                          <a:srgbClr val="323D43"/>
                        </a:solidFill>
                        <a:effectLst/>
                        <a:latin typeface="Times New Roman"/>
                      </a:endParaRPr>
                    </a:p>
                  </a:txBody>
                  <a:tcPr marL="6583" marR="6583" marT="6583" marB="0" anchor="ctr"/>
                </a:tc>
              </a:tr>
              <a:tr h="169497">
                <a:tc>
                  <a:txBody>
                    <a:bodyPr/>
                    <a:lstStyle/>
                    <a:p>
                      <a:pPr algn="l" rtl="0" fontAlgn="ctr"/>
                      <a:r>
                        <a:rPr lang="en-GB" sz="1200" u="none" strike="noStrike" dirty="0">
                          <a:effectLst/>
                        </a:rPr>
                        <a:t>Gas</a:t>
                      </a:r>
                      <a:endParaRPr lang="en-GB" sz="1200" b="0"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rtl="0" fontAlgn="ctr"/>
                      <a:r>
                        <a:rPr lang="en-GB" sz="1200" u="none" strike="noStrike" dirty="0">
                          <a:effectLst/>
                        </a:rPr>
                        <a:t>2.5</a:t>
                      </a:r>
                      <a:endParaRPr lang="en-GB" sz="1200" b="0"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fontAlgn="b"/>
                      <a:r>
                        <a:rPr lang="en-GB" sz="1200" u="none" strike="noStrike" dirty="0">
                          <a:effectLst/>
                        </a:rPr>
                        <a:t>11</a:t>
                      </a:r>
                      <a:endParaRPr lang="en-GB" sz="1200" b="0" i="0" u="none" strike="noStrike" dirty="0">
                        <a:solidFill>
                          <a:srgbClr val="000000"/>
                        </a:solidFill>
                        <a:effectLst/>
                        <a:latin typeface="Times New Roman"/>
                      </a:endParaRPr>
                    </a:p>
                  </a:txBody>
                  <a:tcPr marL="6583" marR="6583" marT="6583" marB="0" anchor="b">
                    <a:solidFill>
                      <a:schemeClr val="accent1">
                        <a:lumMod val="20000"/>
                        <a:lumOff val="80000"/>
                      </a:schemeClr>
                    </a:solidFill>
                  </a:tcPr>
                </a:tc>
                <a:tc>
                  <a:txBody>
                    <a:bodyPr/>
                    <a:lstStyle/>
                    <a:p>
                      <a:pPr algn="l" fontAlgn="b"/>
                      <a:endParaRPr lang="en-GB" sz="1200" b="0" i="0" u="none" strike="noStrike" dirty="0">
                        <a:solidFill>
                          <a:srgbClr val="000000"/>
                        </a:solidFill>
                        <a:effectLst/>
                        <a:latin typeface="Times New Roman"/>
                      </a:endParaRPr>
                    </a:p>
                  </a:txBody>
                  <a:tcPr marL="6583" marR="6583" marT="6583" marB="0" anchor="b"/>
                </a:tc>
                <a:tc>
                  <a:txBody>
                    <a:bodyPr/>
                    <a:lstStyle/>
                    <a:p>
                      <a:pPr algn="l" rtl="0" fontAlgn="ctr"/>
                      <a:r>
                        <a:rPr lang="en-GB" sz="1200" u="none" strike="noStrike" dirty="0">
                          <a:effectLst/>
                        </a:rPr>
                        <a:t>Indirect he and mf</a:t>
                      </a:r>
                      <a:endParaRPr lang="en-GB" sz="1200" b="0"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2.6</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12</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u="none" strike="noStrike" dirty="0">
                          <a:effectLst/>
                        </a:rPr>
                        <a:t>Electricity</a:t>
                      </a:r>
                      <a:endParaRPr lang="en-GB" sz="1200" b="0"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rtl="0" fontAlgn="ctr"/>
                      <a:r>
                        <a:rPr lang="en-GB" sz="1200" u="none" strike="noStrike" dirty="0">
                          <a:effectLst/>
                        </a:rPr>
                        <a:t>2.1</a:t>
                      </a:r>
                      <a:endParaRPr lang="en-GB" sz="1200" b="0"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fontAlgn="b"/>
                      <a:r>
                        <a:rPr lang="en-GB" sz="1200" u="none" strike="noStrike" dirty="0">
                          <a:effectLst/>
                        </a:rPr>
                        <a:t>10</a:t>
                      </a:r>
                      <a:endParaRPr lang="en-GB" sz="1200" b="0" i="0" u="none" strike="noStrike" dirty="0">
                        <a:solidFill>
                          <a:srgbClr val="000000"/>
                        </a:solidFill>
                        <a:effectLst/>
                        <a:latin typeface="Times New Roman"/>
                      </a:endParaRPr>
                    </a:p>
                  </a:txBody>
                  <a:tcPr marL="6583" marR="6583" marT="6583" marB="0" anchor="b">
                    <a:solidFill>
                      <a:schemeClr val="accent1">
                        <a:lumMod val="20000"/>
                        <a:lumOff val="80000"/>
                      </a:schemeClr>
                    </a:solidFill>
                  </a:tcPr>
                </a:tc>
                <a:tc>
                  <a:txBody>
                    <a:bodyPr/>
                    <a:lstStyle/>
                    <a:p>
                      <a:pPr algn="l" fontAlgn="b"/>
                      <a:endParaRPr lang="en-GB" sz="1200" b="0" i="0" u="none" strike="noStrike">
                        <a:solidFill>
                          <a:srgbClr val="000000"/>
                        </a:solidFill>
                        <a:effectLst/>
                        <a:latin typeface="Times New Roman"/>
                      </a:endParaRPr>
                    </a:p>
                  </a:txBody>
                  <a:tcPr marL="6583" marR="6583" marT="6583" marB="0" anchor="b"/>
                </a:tc>
                <a:tc>
                  <a:txBody>
                    <a:bodyPr/>
                    <a:lstStyle/>
                    <a:p>
                      <a:pPr algn="l" rtl="0" fontAlgn="ctr"/>
                      <a:r>
                        <a:rPr lang="en-GB" sz="1200" u="none" strike="noStrike" dirty="0">
                          <a:effectLst/>
                        </a:rPr>
                        <a:t>Food</a:t>
                      </a:r>
                      <a:endParaRPr lang="en-GB" sz="1200" b="0"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1.5</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7</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u="none" strike="noStrike">
                          <a:effectLst/>
                        </a:rPr>
                        <a:t>Other home energy</a:t>
                      </a:r>
                      <a:endParaRPr lang="en-GB" sz="1200" b="0" i="0" u="none" strike="noStrike">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rtl="0" fontAlgn="ctr"/>
                      <a:r>
                        <a:rPr lang="en-GB" sz="1200" u="none" strike="noStrike" dirty="0">
                          <a:effectLst/>
                        </a:rPr>
                        <a:t>0.5</a:t>
                      </a:r>
                      <a:endParaRPr lang="en-GB" sz="1200" b="0"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fontAlgn="b"/>
                      <a:r>
                        <a:rPr lang="en-GB" sz="1200" u="none" strike="noStrike" dirty="0">
                          <a:effectLst/>
                        </a:rPr>
                        <a:t>2</a:t>
                      </a:r>
                      <a:endParaRPr lang="en-GB" sz="1200" b="0" i="0" u="none" strike="noStrike" dirty="0">
                        <a:solidFill>
                          <a:srgbClr val="000000"/>
                        </a:solidFill>
                        <a:effectLst/>
                        <a:latin typeface="Times New Roman"/>
                      </a:endParaRPr>
                    </a:p>
                  </a:txBody>
                  <a:tcPr marL="6583" marR="6583" marT="6583" marB="0" anchor="b">
                    <a:solidFill>
                      <a:schemeClr val="accent1">
                        <a:lumMod val="20000"/>
                        <a:lumOff val="80000"/>
                      </a:schemeClr>
                    </a:solidFill>
                  </a:tcPr>
                </a:tc>
                <a:tc>
                  <a:txBody>
                    <a:bodyPr/>
                    <a:lstStyle/>
                    <a:p>
                      <a:pPr algn="l" fontAlgn="b"/>
                      <a:endParaRPr lang="en-GB" sz="1200" b="0" i="0" u="none" strike="noStrike">
                        <a:solidFill>
                          <a:srgbClr val="000000"/>
                        </a:solidFill>
                        <a:effectLst/>
                        <a:latin typeface="Times New Roman"/>
                      </a:endParaRPr>
                    </a:p>
                  </a:txBody>
                  <a:tcPr marL="6583" marR="6583" marT="6583" marB="0" anchor="b"/>
                </a:tc>
                <a:tc>
                  <a:txBody>
                    <a:bodyPr/>
                    <a:lstStyle/>
                    <a:p>
                      <a:pPr algn="l" rtl="0" fontAlgn="ctr"/>
                      <a:r>
                        <a:rPr lang="en-GB" sz="1200" u="none" strike="noStrike" dirty="0">
                          <a:effectLst/>
                        </a:rPr>
                        <a:t>Catering/hotels</a:t>
                      </a:r>
                      <a:endParaRPr lang="en-GB" sz="1200" b="0"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1.1</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5</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b="1" u="none" strike="noStrike" dirty="0">
                          <a:effectLst/>
                        </a:rPr>
                        <a:t>Total Home energy</a:t>
                      </a:r>
                      <a:endParaRPr lang="en-GB" sz="1200" b="1"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algn="r" rtl="0" fontAlgn="ctr"/>
                      <a:r>
                        <a:rPr lang="en-GB" sz="1200" b="1" u="none" strike="noStrike" dirty="0">
                          <a:effectLst/>
                        </a:rPr>
                        <a:t>5.1</a:t>
                      </a:r>
                      <a:endParaRPr lang="en-GB" sz="1200" b="1" i="0" u="none" strike="noStrike" dirty="0">
                        <a:solidFill>
                          <a:srgbClr val="323D43"/>
                        </a:solidFill>
                        <a:effectLst/>
                        <a:latin typeface="Times New Roman"/>
                      </a:endParaRPr>
                    </a:p>
                  </a:txBody>
                  <a:tcPr marL="6583" marR="6583" marT="6583" marB="0" anchor="ctr">
                    <a:solidFill>
                      <a:schemeClr val="accent1">
                        <a:lumMod val="20000"/>
                        <a:lumOff val="80000"/>
                      </a:schemeClr>
                    </a:solidFill>
                  </a:tcPr>
                </a:tc>
                <a:tc>
                  <a:txBody>
                    <a:bodyPr/>
                    <a:lstStyle/>
                    <a:p>
                      <a:pPr marL="0" algn="r" defTabSz="914400" rtl="0" eaLnBrk="1" fontAlgn="ctr" latinLnBrk="0" hangingPunct="1"/>
                      <a:r>
                        <a:rPr lang="en-GB" sz="1200" b="1" u="none" strike="noStrike" kern="1200" dirty="0">
                          <a:solidFill>
                            <a:schemeClr val="dk1"/>
                          </a:solidFill>
                          <a:effectLst/>
                          <a:latin typeface="+mn-lt"/>
                          <a:ea typeface="+mn-ea"/>
                          <a:cs typeface="+mn-cs"/>
                        </a:rPr>
                        <a:t>24</a:t>
                      </a:r>
                    </a:p>
                  </a:txBody>
                  <a:tcPr marL="6583" marR="6583" marT="6583" marB="0" anchor="ctr">
                    <a:solidFill>
                      <a:schemeClr val="accent1">
                        <a:lumMod val="20000"/>
                        <a:lumOff val="80000"/>
                      </a:schemeClr>
                    </a:solidFill>
                  </a:tcPr>
                </a:tc>
                <a:tc>
                  <a:txBody>
                    <a:bodyPr/>
                    <a:lstStyle/>
                    <a:p>
                      <a:pPr algn="r" fontAlgn="b"/>
                      <a:endParaRPr lang="en-GB" sz="1200" b="0" i="0" u="none" strike="noStrike" dirty="0">
                        <a:solidFill>
                          <a:srgbClr val="000000"/>
                        </a:solidFill>
                        <a:effectLst/>
                        <a:latin typeface="Times New Roman"/>
                      </a:endParaRPr>
                    </a:p>
                  </a:txBody>
                  <a:tcPr marL="6583" marR="6583" marT="6583" marB="0" anchor="b"/>
                </a:tc>
                <a:tc>
                  <a:txBody>
                    <a:bodyPr/>
                    <a:lstStyle/>
                    <a:p>
                      <a:pPr algn="l" rtl="0" fontAlgn="ctr"/>
                      <a:r>
                        <a:rPr lang="en-GB" sz="1200" u="none" strike="noStrike" dirty="0">
                          <a:effectLst/>
                        </a:rPr>
                        <a:t>Recreation</a:t>
                      </a:r>
                      <a:endParaRPr lang="en-GB" sz="1200" b="0"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0.8</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4</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u="none" strike="noStrike">
                          <a:effectLst/>
                        </a:rPr>
                        <a:t> </a:t>
                      </a:r>
                      <a:endParaRPr lang="en-GB" sz="1200" b="0" i="0" u="none" strike="noStrike">
                        <a:solidFill>
                          <a:srgbClr val="323D43"/>
                        </a:solidFill>
                        <a:effectLst/>
                        <a:latin typeface="Times New Roman"/>
                      </a:endParaRPr>
                    </a:p>
                  </a:txBody>
                  <a:tcPr marL="6583" marR="6583" marT="6583" marB="0" anchor="ctr"/>
                </a:tc>
                <a:tc>
                  <a:txBody>
                    <a:bodyPr/>
                    <a:lstStyle/>
                    <a:p>
                      <a:pPr algn="r" rtl="0" fontAlgn="ctr"/>
                      <a:r>
                        <a:rPr lang="en-GB" sz="1200" u="none" strike="noStrike">
                          <a:effectLst/>
                        </a:rPr>
                        <a:t> </a:t>
                      </a:r>
                      <a:endParaRPr lang="en-GB" sz="1200" b="0" i="0" u="none" strike="noStrike">
                        <a:solidFill>
                          <a:srgbClr val="323D43"/>
                        </a:solidFill>
                        <a:effectLst/>
                        <a:latin typeface="Times New Roman"/>
                      </a:endParaRPr>
                    </a:p>
                  </a:txBody>
                  <a:tcPr marL="6583" marR="6583" marT="6583" marB="0" anchor="ctr"/>
                </a:tc>
                <a:tc>
                  <a:txBody>
                    <a:bodyPr/>
                    <a:lstStyle/>
                    <a:p>
                      <a:pPr algn="r" fontAlgn="b"/>
                      <a:endParaRPr lang="en-GB" sz="1200" b="0" i="0" u="none" strike="noStrike" dirty="0">
                        <a:solidFill>
                          <a:srgbClr val="000000"/>
                        </a:solidFill>
                        <a:effectLst/>
                        <a:latin typeface="Times New Roman"/>
                      </a:endParaRPr>
                    </a:p>
                  </a:txBody>
                  <a:tcPr marL="6583" marR="6583" marT="6583" marB="0" anchor="b"/>
                </a:tc>
                <a:tc>
                  <a:txBody>
                    <a:bodyPr/>
                    <a:lstStyle/>
                    <a:p>
                      <a:pPr algn="l" fontAlgn="b"/>
                      <a:endParaRPr lang="en-GB" sz="1200" b="0" i="0" u="none" strike="noStrike">
                        <a:solidFill>
                          <a:srgbClr val="000000"/>
                        </a:solidFill>
                        <a:effectLst/>
                        <a:latin typeface="Times New Roman"/>
                      </a:endParaRPr>
                    </a:p>
                  </a:txBody>
                  <a:tcPr marL="6583" marR="6583" marT="6583" marB="0" anchor="b"/>
                </a:tc>
                <a:tc>
                  <a:txBody>
                    <a:bodyPr/>
                    <a:lstStyle/>
                    <a:p>
                      <a:pPr algn="l" rtl="0" fontAlgn="ctr"/>
                      <a:r>
                        <a:rPr lang="en-GB" sz="1200" u="none" strike="noStrike" dirty="0">
                          <a:effectLst/>
                        </a:rPr>
                        <a:t>Clothing</a:t>
                      </a:r>
                      <a:endParaRPr lang="en-GB" sz="1200" b="0"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0.7</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3</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u="none" strike="noStrike" dirty="0">
                          <a:effectLst/>
                        </a:rPr>
                        <a:t>Motor fuels</a:t>
                      </a:r>
                      <a:endParaRPr lang="en-GB" sz="1200" b="0"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algn="r" rtl="0" fontAlgn="ctr"/>
                      <a:r>
                        <a:rPr lang="en-GB" sz="1200" u="none" strike="noStrike" dirty="0">
                          <a:effectLst/>
                        </a:rPr>
                        <a:t>2.4</a:t>
                      </a:r>
                      <a:endParaRPr lang="en-GB" sz="1200" b="0"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algn="r" fontAlgn="b"/>
                      <a:r>
                        <a:rPr lang="en-GB" sz="1200" u="none" strike="noStrike" dirty="0">
                          <a:effectLst/>
                        </a:rPr>
                        <a:t>11</a:t>
                      </a:r>
                      <a:endParaRPr lang="en-GB" sz="1200" b="0" i="0" u="none" strike="noStrike" dirty="0">
                        <a:solidFill>
                          <a:srgbClr val="000000"/>
                        </a:solidFill>
                        <a:effectLst/>
                        <a:latin typeface="Times New Roman"/>
                      </a:endParaRPr>
                    </a:p>
                  </a:txBody>
                  <a:tcPr marL="6583" marR="6583" marT="6583" marB="0" anchor="b">
                    <a:solidFill>
                      <a:schemeClr val="accent1">
                        <a:lumMod val="60000"/>
                        <a:lumOff val="40000"/>
                      </a:schemeClr>
                    </a:solidFill>
                  </a:tcPr>
                </a:tc>
                <a:tc>
                  <a:txBody>
                    <a:bodyPr/>
                    <a:lstStyle/>
                    <a:p>
                      <a:pPr algn="l" fontAlgn="b"/>
                      <a:endParaRPr lang="en-GB" sz="1200" b="0" i="0" u="none" strike="noStrike">
                        <a:solidFill>
                          <a:srgbClr val="000000"/>
                        </a:solidFill>
                        <a:effectLst/>
                        <a:latin typeface="Times New Roman"/>
                      </a:endParaRPr>
                    </a:p>
                  </a:txBody>
                  <a:tcPr marL="6583" marR="6583" marT="6583" marB="0" anchor="b"/>
                </a:tc>
                <a:tc>
                  <a:txBody>
                    <a:bodyPr/>
                    <a:lstStyle/>
                    <a:p>
                      <a:pPr algn="l" rtl="0" fontAlgn="ctr"/>
                      <a:r>
                        <a:rPr lang="en-GB" sz="1200" u="none" strike="noStrike">
                          <a:effectLst/>
                        </a:rPr>
                        <a:t>Furniture, appliances, tools</a:t>
                      </a:r>
                      <a:endParaRPr lang="en-GB" sz="1200" b="0" i="0" u="none" strike="noStrike">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0.7</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3</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u="none" strike="noStrike" dirty="0">
                          <a:effectLst/>
                        </a:rPr>
                        <a:t>Flights</a:t>
                      </a:r>
                      <a:endParaRPr lang="en-GB" sz="1200" b="0"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algn="r" rtl="0" fontAlgn="ctr"/>
                      <a:r>
                        <a:rPr lang="en-GB" sz="1200" u="none" strike="noStrike" dirty="0">
                          <a:effectLst/>
                        </a:rPr>
                        <a:t>2.0</a:t>
                      </a:r>
                      <a:endParaRPr lang="en-GB" sz="1200" b="0"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algn="r" fontAlgn="b"/>
                      <a:r>
                        <a:rPr lang="en-GB" sz="1200" u="none" strike="noStrike" dirty="0">
                          <a:effectLst/>
                        </a:rPr>
                        <a:t>9</a:t>
                      </a:r>
                      <a:endParaRPr lang="en-GB" sz="1200" b="0" i="0" u="none" strike="noStrike" dirty="0">
                        <a:solidFill>
                          <a:srgbClr val="000000"/>
                        </a:solidFill>
                        <a:effectLst/>
                        <a:latin typeface="Times New Roman"/>
                      </a:endParaRPr>
                    </a:p>
                  </a:txBody>
                  <a:tcPr marL="6583" marR="6583" marT="6583" marB="0" anchor="b">
                    <a:solidFill>
                      <a:schemeClr val="accent1">
                        <a:lumMod val="60000"/>
                        <a:lumOff val="40000"/>
                      </a:schemeClr>
                    </a:solidFill>
                  </a:tcPr>
                </a:tc>
                <a:tc>
                  <a:txBody>
                    <a:bodyPr/>
                    <a:lstStyle/>
                    <a:p>
                      <a:pPr algn="l" fontAlgn="b"/>
                      <a:endParaRPr lang="en-GB" sz="1200" b="0" i="0" u="none" strike="noStrike">
                        <a:solidFill>
                          <a:srgbClr val="000000"/>
                        </a:solidFill>
                        <a:effectLst/>
                        <a:latin typeface="Times New Roman"/>
                      </a:endParaRPr>
                    </a:p>
                  </a:txBody>
                  <a:tcPr marL="6583" marR="6583" marT="6583" marB="0" anchor="b"/>
                </a:tc>
                <a:tc>
                  <a:txBody>
                    <a:bodyPr/>
                    <a:lstStyle/>
                    <a:p>
                      <a:pPr algn="l" rtl="0" fontAlgn="ctr"/>
                      <a:r>
                        <a:rPr lang="en-GB" sz="1200" u="none" strike="noStrike">
                          <a:effectLst/>
                        </a:rPr>
                        <a:t>Cars</a:t>
                      </a:r>
                      <a:endParaRPr lang="en-GB" sz="1200" b="0" i="0" u="none" strike="noStrike">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0.4</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2</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92992">
                <a:tc>
                  <a:txBody>
                    <a:bodyPr/>
                    <a:lstStyle/>
                    <a:p>
                      <a:pPr algn="l" rtl="0" fontAlgn="ctr"/>
                      <a:r>
                        <a:rPr lang="en-GB" sz="1200" u="none" strike="noStrike" dirty="0">
                          <a:effectLst/>
                        </a:rPr>
                        <a:t>Public transport</a:t>
                      </a:r>
                      <a:endParaRPr lang="en-GB" sz="1200" b="0"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algn="r" rtl="0" fontAlgn="ctr"/>
                      <a:r>
                        <a:rPr lang="en-GB" sz="1200" u="none" strike="noStrike" dirty="0">
                          <a:effectLst/>
                        </a:rPr>
                        <a:t>1.0</a:t>
                      </a:r>
                      <a:endParaRPr lang="en-GB" sz="1200" b="0"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algn="r" fontAlgn="b"/>
                      <a:r>
                        <a:rPr lang="en-GB" sz="1200" u="none" strike="noStrike" dirty="0">
                          <a:effectLst/>
                        </a:rPr>
                        <a:t>4</a:t>
                      </a:r>
                      <a:endParaRPr lang="en-GB" sz="1200" b="0" i="0" u="none" strike="noStrike" dirty="0">
                        <a:solidFill>
                          <a:srgbClr val="000000"/>
                        </a:solidFill>
                        <a:effectLst/>
                        <a:latin typeface="Times New Roman"/>
                      </a:endParaRPr>
                    </a:p>
                  </a:txBody>
                  <a:tcPr marL="6583" marR="6583" marT="6583" marB="0" anchor="b">
                    <a:solidFill>
                      <a:schemeClr val="accent1">
                        <a:lumMod val="60000"/>
                        <a:lumOff val="40000"/>
                      </a:schemeClr>
                    </a:solidFill>
                  </a:tcPr>
                </a:tc>
                <a:tc>
                  <a:txBody>
                    <a:bodyPr/>
                    <a:lstStyle/>
                    <a:p>
                      <a:pPr algn="l" fontAlgn="b"/>
                      <a:endParaRPr lang="en-GB" sz="1200" b="0" i="0" u="none" strike="noStrike" dirty="0">
                        <a:solidFill>
                          <a:srgbClr val="000000"/>
                        </a:solidFill>
                        <a:effectLst/>
                        <a:latin typeface="Times New Roman"/>
                      </a:endParaRPr>
                    </a:p>
                  </a:txBody>
                  <a:tcPr marL="6583" marR="6583" marT="6583" marB="0" anchor="b"/>
                </a:tc>
                <a:tc>
                  <a:txBody>
                    <a:bodyPr/>
                    <a:lstStyle/>
                    <a:p>
                      <a:pPr algn="l" rtl="0" fontAlgn="ctr"/>
                      <a:r>
                        <a:rPr lang="en-GB" sz="1200" u="none" strike="noStrike" dirty="0">
                          <a:effectLst/>
                        </a:rPr>
                        <a:t>Other indirect</a:t>
                      </a:r>
                      <a:endParaRPr lang="en-GB" sz="1200" b="0"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rtl="0" fontAlgn="ctr"/>
                      <a:r>
                        <a:rPr lang="en-GB" sz="1200" u="none" strike="noStrike" dirty="0">
                          <a:effectLst/>
                        </a:rPr>
                        <a:t>3.7</a:t>
                      </a:r>
                      <a:endParaRPr lang="en-GB" sz="1200" b="0" i="0" u="none" strike="noStrike" dirty="0">
                        <a:solidFill>
                          <a:srgbClr val="323D43"/>
                        </a:solidFill>
                        <a:effectLst/>
                        <a:latin typeface="Times New Roman"/>
                      </a:endParaRPr>
                    </a:p>
                  </a:txBody>
                  <a:tcPr marL="6583" marR="6583" marT="6583" marB="0" anchor="b">
                    <a:solidFill>
                      <a:schemeClr val="accent2">
                        <a:lumMod val="60000"/>
                        <a:lumOff val="40000"/>
                      </a:schemeClr>
                    </a:solidFill>
                  </a:tcPr>
                </a:tc>
                <a:tc>
                  <a:txBody>
                    <a:bodyPr/>
                    <a:lstStyle/>
                    <a:p>
                      <a:pPr algn="r" fontAlgn="b"/>
                      <a:r>
                        <a:rPr lang="en-GB" sz="1200" u="none" strike="noStrike" dirty="0">
                          <a:effectLst/>
                        </a:rPr>
                        <a:t>17</a:t>
                      </a:r>
                      <a:endParaRPr lang="en-GB" sz="1200" b="0"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r>
              <a:tr h="184601">
                <a:tc>
                  <a:txBody>
                    <a:bodyPr/>
                    <a:lstStyle/>
                    <a:p>
                      <a:pPr algn="l" rtl="0" fontAlgn="ctr"/>
                      <a:r>
                        <a:rPr lang="en-GB" sz="1200" b="1" u="none" strike="noStrike" dirty="0">
                          <a:effectLst/>
                        </a:rPr>
                        <a:t>Total Transport</a:t>
                      </a:r>
                      <a:endParaRPr lang="en-GB" sz="1200" b="1" i="0" u="none" strike="noStrike" dirty="0">
                        <a:solidFill>
                          <a:srgbClr val="323D43"/>
                        </a:solidFill>
                        <a:effectLst/>
                        <a:latin typeface="Times New Roman"/>
                      </a:endParaRPr>
                    </a:p>
                  </a:txBody>
                  <a:tcPr marL="6583" marR="6583" marT="6583" marB="0" anchor="ctr">
                    <a:solidFill>
                      <a:schemeClr val="accent1">
                        <a:lumMod val="60000"/>
                        <a:lumOff val="40000"/>
                      </a:schemeClr>
                    </a:solidFill>
                  </a:tcPr>
                </a:tc>
                <a:tc>
                  <a:txBody>
                    <a:bodyPr/>
                    <a:lstStyle/>
                    <a:p>
                      <a:pPr marL="0" algn="r" defTabSz="914400" rtl="0" eaLnBrk="1" fontAlgn="ctr" latinLnBrk="0" hangingPunct="1"/>
                      <a:r>
                        <a:rPr lang="en-GB" sz="1200" b="1" u="none" strike="noStrike" kern="1200" dirty="0">
                          <a:solidFill>
                            <a:schemeClr val="dk1"/>
                          </a:solidFill>
                          <a:effectLst/>
                          <a:latin typeface="+mn-lt"/>
                          <a:ea typeface="+mn-ea"/>
                          <a:cs typeface="+mn-cs"/>
                        </a:rPr>
                        <a:t>5.3</a:t>
                      </a:r>
                    </a:p>
                  </a:txBody>
                  <a:tcPr marL="6583" marR="6583" marT="6583" marB="0" anchor="ctr">
                    <a:solidFill>
                      <a:schemeClr val="accent1">
                        <a:lumMod val="60000"/>
                        <a:lumOff val="40000"/>
                      </a:schemeClr>
                    </a:solidFill>
                  </a:tcPr>
                </a:tc>
                <a:tc>
                  <a:txBody>
                    <a:bodyPr/>
                    <a:lstStyle/>
                    <a:p>
                      <a:pPr marL="0" algn="r" defTabSz="914400" rtl="0" eaLnBrk="1" fontAlgn="ctr" latinLnBrk="0" hangingPunct="1"/>
                      <a:r>
                        <a:rPr lang="en-GB" sz="1200" b="1" u="none" strike="noStrike" kern="1200" dirty="0">
                          <a:solidFill>
                            <a:schemeClr val="dk1"/>
                          </a:solidFill>
                          <a:effectLst/>
                          <a:latin typeface="+mn-lt"/>
                          <a:ea typeface="+mn-ea"/>
                          <a:cs typeface="+mn-cs"/>
                        </a:rPr>
                        <a:t>25</a:t>
                      </a:r>
                    </a:p>
                  </a:txBody>
                  <a:tcPr marL="6583" marR="6583" marT="6583" marB="0" anchor="ctr">
                    <a:solidFill>
                      <a:schemeClr val="accent1">
                        <a:lumMod val="60000"/>
                        <a:lumOff val="40000"/>
                      </a:schemeClr>
                    </a:solidFill>
                  </a:tcPr>
                </a:tc>
                <a:tc>
                  <a:txBody>
                    <a:bodyPr/>
                    <a:lstStyle/>
                    <a:p>
                      <a:pPr algn="l" fontAlgn="b"/>
                      <a:endParaRPr lang="en-GB" sz="1200" b="0" i="0" u="none" strike="noStrike">
                        <a:solidFill>
                          <a:srgbClr val="000000"/>
                        </a:solidFill>
                        <a:effectLst/>
                        <a:latin typeface="Times New Roman"/>
                      </a:endParaRPr>
                    </a:p>
                  </a:txBody>
                  <a:tcPr marL="6583" marR="6583" marT="6583" marB="0" anchor="b"/>
                </a:tc>
                <a:tc>
                  <a:txBody>
                    <a:bodyPr/>
                    <a:lstStyle/>
                    <a:p>
                      <a:pPr algn="l" fontAlgn="b"/>
                      <a:r>
                        <a:rPr lang="en-GB" sz="1200" b="1" u="none" strike="noStrike" dirty="0">
                          <a:effectLst/>
                        </a:rPr>
                        <a:t>Total Indirect</a:t>
                      </a:r>
                      <a:endParaRPr lang="en-GB" sz="1200" b="1" i="0" u="none" strike="noStrike" dirty="0">
                        <a:solidFill>
                          <a:srgbClr val="000000"/>
                        </a:solidFill>
                        <a:effectLst/>
                        <a:latin typeface="Times New Roman"/>
                      </a:endParaRPr>
                    </a:p>
                  </a:txBody>
                  <a:tcPr marL="6583" marR="6583" marT="6583" marB="0" anchor="b">
                    <a:solidFill>
                      <a:schemeClr val="accent2">
                        <a:lumMod val="60000"/>
                        <a:lumOff val="40000"/>
                      </a:schemeClr>
                    </a:solidFill>
                  </a:tcPr>
                </a:tc>
                <a:tc>
                  <a:txBody>
                    <a:bodyPr/>
                    <a:lstStyle/>
                    <a:p>
                      <a:pPr algn="r" rtl="0" fontAlgn="ctr"/>
                      <a:r>
                        <a:rPr lang="en-GB" sz="1200" b="1" u="none" strike="noStrike" dirty="0">
                          <a:effectLst/>
                        </a:rPr>
                        <a:t>10.7</a:t>
                      </a:r>
                      <a:endParaRPr lang="en-GB" sz="1200" b="1" i="0" u="none" strike="noStrike" dirty="0">
                        <a:solidFill>
                          <a:srgbClr val="323D43"/>
                        </a:solidFill>
                        <a:effectLst/>
                        <a:latin typeface="Times New Roman"/>
                      </a:endParaRPr>
                    </a:p>
                  </a:txBody>
                  <a:tcPr marL="6583" marR="6583" marT="6583" marB="0" anchor="ctr">
                    <a:solidFill>
                      <a:schemeClr val="accent2">
                        <a:lumMod val="60000"/>
                        <a:lumOff val="40000"/>
                      </a:schemeClr>
                    </a:solidFill>
                  </a:tcPr>
                </a:tc>
                <a:tc>
                  <a:txBody>
                    <a:bodyPr/>
                    <a:lstStyle/>
                    <a:p>
                      <a:pPr algn="r" fontAlgn="b"/>
                      <a:r>
                        <a:rPr lang="en-GB" sz="1200" b="1" u="none" strike="noStrike" dirty="0">
                          <a:effectLst/>
                        </a:rPr>
                        <a:t>51</a:t>
                      </a:r>
                      <a:endParaRPr lang="en-GB" sz="1200" b="1" i="0" u="none" strike="noStrike" dirty="0">
                        <a:solidFill>
                          <a:srgbClr val="000000"/>
                        </a:solidFill>
                        <a:effectLst/>
                        <a:latin typeface="Times New Roman"/>
                      </a:endParaRPr>
                    </a:p>
                  </a:txBody>
                  <a:tcPr marL="6583" marR="6583" marT="6583" marB="0" anchor="ct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Association of SES with CO2 emissions</a:t>
            </a:r>
            <a:endParaRPr lang="en-GB" dirty="0"/>
          </a:p>
        </p:txBody>
      </p:sp>
      <p:sp>
        <p:nvSpPr>
          <p:cNvPr id="4" name="Slide Number Placeholder 3"/>
          <p:cNvSpPr>
            <a:spLocks noGrp="1"/>
          </p:cNvSpPr>
          <p:nvPr>
            <p:ph type="sldNum" sz="quarter" idx="12"/>
          </p:nvPr>
        </p:nvSpPr>
        <p:spPr/>
        <p:txBody>
          <a:bodyPr/>
          <a:lstStyle/>
          <a:p>
            <a:pPr>
              <a:defRPr/>
            </a:pPr>
            <a:fld id="{96B4C940-7C89-4472-B00D-817071D1AD49}" type="slidenum">
              <a:rPr lang="en-GB" smtClean="0"/>
              <a:pPr>
                <a:defRPr/>
              </a:pPr>
              <a:t>7</a:t>
            </a:fld>
            <a:endParaRPr lang="en-GB"/>
          </a:p>
        </p:txBody>
      </p:sp>
      <p:sp>
        <p:nvSpPr>
          <p:cNvPr id="5" name="Content Placeholder 4"/>
          <p:cNvSpPr>
            <a:spLocks noGrp="1"/>
          </p:cNvSpPr>
          <p:nvPr>
            <p:ph idx="1"/>
          </p:nvPr>
        </p:nvSpPr>
        <p:spPr/>
        <p:txBody>
          <a:bodyPr/>
          <a:lstStyle/>
          <a:p>
            <a:endParaRPr lang="en-GB"/>
          </a:p>
        </p:txBody>
      </p:sp>
    </p:spTree>
    <p:extLst>
      <p:ext uri="{BB962C8B-B14F-4D97-AF65-F5344CB8AC3E}">
        <p14:creationId xmlns:p14="http://schemas.microsoft.com/office/powerpoint/2010/main" val="2509825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125760" y="54347"/>
            <a:ext cx="4248150" cy="323850"/>
          </a:xfrm>
        </p:spPr>
        <p:txBody>
          <a:bodyPr/>
          <a:lstStyle/>
          <a:p>
            <a:r>
              <a:rPr lang="en-GB" dirty="0" smtClean="0"/>
              <a:t>The role of household size &amp; composition</a:t>
            </a:r>
            <a:br>
              <a:rPr lang="en-GB" dirty="0" smtClean="0"/>
            </a:br>
            <a:r>
              <a:rPr lang="en-GB" sz="1200" dirty="0" smtClean="0"/>
              <a:t>Average % increase in CO2 emissions by each additional household member compared to single adult household</a:t>
            </a:r>
          </a:p>
        </p:txBody>
      </p:sp>
      <p:sp>
        <p:nvSpPr>
          <p:cNvPr id="4" name="Slide Number Placeholder 3"/>
          <p:cNvSpPr>
            <a:spLocks noGrp="1"/>
          </p:cNvSpPr>
          <p:nvPr>
            <p:ph type="sldNum" sz="quarter" idx="12"/>
          </p:nvPr>
        </p:nvSpPr>
        <p:spPr/>
        <p:txBody>
          <a:bodyPr/>
          <a:lstStyle/>
          <a:p>
            <a:pPr>
              <a:defRPr/>
            </a:pPr>
            <a:fld id="{1975C883-B297-4DE1-AC28-68EA9889D88C}" type="slidenum">
              <a:rPr lang="en-GB" smtClean="0"/>
              <a:pPr>
                <a:defRPr/>
              </a:pPr>
              <a:t>8</a:t>
            </a:fld>
            <a:endParaRPr lang="en-GB"/>
          </a:p>
        </p:txBody>
      </p:sp>
      <p:sp>
        <p:nvSpPr>
          <p:cNvPr id="20484" name="TextBox 6"/>
          <p:cNvSpPr txBox="1">
            <a:spLocks noChangeArrowheads="1"/>
          </p:cNvSpPr>
          <p:nvPr/>
        </p:nvSpPr>
        <p:spPr bwMode="auto">
          <a:xfrm>
            <a:off x="125760" y="2882571"/>
            <a:ext cx="4176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600">
                <a:solidFill>
                  <a:schemeClr val="tx1"/>
                </a:solidFill>
                <a:latin typeface="Lucida Sans" pitchFamily="34" charset="0"/>
                <a:ea typeface="ＭＳ Ｐゴシック" pitchFamily="34" charset="-128"/>
              </a:defRPr>
            </a:lvl1pPr>
            <a:lvl2pPr marL="742950" indent="-285750">
              <a:defRPr sz="600">
                <a:solidFill>
                  <a:schemeClr val="tx1"/>
                </a:solidFill>
                <a:latin typeface="Lucida Sans" pitchFamily="34" charset="0"/>
                <a:ea typeface="ＭＳ Ｐゴシック" pitchFamily="34" charset="-128"/>
              </a:defRPr>
            </a:lvl2pPr>
            <a:lvl3pPr marL="1143000" indent="-228600">
              <a:defRPr sz="600">
                <a:solidFill>
                  <a:schemeClr val="tx1"/>
                </a:solidFill>
                <a:latin typeface="Lucida Sans" pitchFamily="34" charset="0"/>
                <a:ea typeface="ＭＳ Ｐゴシック" pitchFamily="34" charset="-128"/>
              </a:defRPr>
            </a:lvl3pPr>
            <a:lvl4pPr marL="1600200" indent="-228600">
              <a:defRPr sz="600">
                <a:solidFill>
                  <a:schemeClr val="tx1"/>
                </a:solidFill>
                <a:latin typeface="Lucida Sans" pitchFamily="34" charset="0"/>
                <a:ea typeface="ＭＳ Ｐゴシック" pitchFamily="34" charset="-128"/>
              </a:defRPr>
            </a:lvl4pPr>
            <a:lvl5pPr marL="2057400" indent="-228600">
              <a:defRPr sz="600">
                <a:solidFill>
                  <a:schemeClr val="tx1"/>
                </a:solidFill>
                <a:latin typeface="Lucida Sans" pitchFamily="34" charset="0"/>
                <a:ea typeface="ＭＳ Ｐゴシック" pitchFamily="34" charset="-128"/>
              </a:defRPr>
            </a:lvl5pPr>
            <a:lvl6pPr marL="25146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6pPr>
            <a:lvl7pPr marL="29718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7pPr>
            <a:lvl8pPr marL="34290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8pPr>
            <a:lvl9pPr marL="3886200" indent="-228600" algn="ctr" eaLnBrk="0" fontAlgn="base" hangingPunct="0">
              <a:spcBef>
                <a:spcPct val="0"/>
              </a:spcBef>
              <a:spcAft>
                <a:spcPct val="0"/>
              </a:spcAft>
              <a:defRPr sz="600">
                <a:solidFill>
                  <a:schemeClr val="tx1"/>
                </a:solidFill>
                <a:latin typeface="Lucida Sans" pitchFamily="34" charset="0"/>
                <a:ea typeface="ＭＳ Ｐゴシック" pitchFamily="34" charset="-128"/>
              </a:defRPr>
            </a:lvl9pPr>
          </a:lstStyle>
          <a:p>
            <a:pPr algn="l"/>
            <a:r>
              <a:rPr lang="en-GB" dirty="0"/>
              <a:t>Note: all figures significant at </a:t>
            </a:r>
            <a:r>
              <a:rPr lang="en-GB" dirty="0" smtClean="0"/>
              <a:t>1%. </a:t>
            </a:r>
            <a:r>
              <a:rPr lang="en-GB" dirty="0"/>
              <a:t>Ns denotes not significant. Results derive from OLS regressions with dependent variable type of emission. Sample size 21920 for total CO2, home energy and indirect emissions, and 18764 for transport. Model fit is </a:t>
            </a:r>
            <a:r>
              <a:rPr lang="en-GB" dirty="0" smtClean="0"/>
              <a:t>0.36 </a:t>
            </a:r>
            <a:r>
              <a:rPr lang="en-GB" dirty="0"/>
              <a:t>for total Co2, </a:t>
            </a:r>
            <a:r>
              <a:rPr lang="en-GB" dirty="0" smtClean="0"/>
              <a:t>0.37  </a:t>
            </a:r>
            <a:r>
              <a:rPr lang="en-GB" dirty="0"/>
              <a:t>for indirect emissions, 0.14 for home energy and </a:t>
            </a:r>
            <a:r>
              <a:rPr lang="en-GB" dirty="0" smtClean="0"/>
              <a:t>0.16 </a:t>
            </a:r>
            <a:r>
              <a:rPr lang="en-GB" dirty="0"/>
              <a:t>for transport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34457578"/>
              </p:ext>
            </p:extLst>
          </p:nvPr>
        </p:nvGraphicFramePr>
        <p:xfrm>
          <a:off x="197767" y="799691"/>
          <a:ext cx="4175796" cy="2052635"/>
        </p:xfrm>
        <a:graphic>
          <a:graphicData uri="http://schemas.openxmlformats.org/drawingml/2006/table">
            <a:tbl>
              <a:tblPr firstRow="1" firstCol="1" bandRow="1">
                <a:tableStyleId>{5C22544A-7EE6-4342-B048-85BDC9FD1C3A}</a:tableStyleId>
              </a:tblPr>
              <a:tblGrid>
                <a:gridCol w="695966"/>
                <a:gridCol w="695966"/>
                <a:gridCol w="695966"/>
                <a:gridCol w="695966"/>
                <a:gridCol w="695966"/>
                <a:gridCol w="695966"/>
              </a:tblGrid>
              <a:tr h="338174">
                <a:tc>
                  <a:txBody>
                    <a:bodyPr/>
                    <a:lstStyle/>
                    <a:p>
                      <a:pPr algn="ctr" rtl="0" fontAlgn="ctr"/>
                      <a:r>
                        <a:rPr lang="en-GB" sz="900" u="none" strike="noStrike" dirty="0">
                          <a:effectLst/>
                        </a:rPr>
                        <a:t> </a:t>
                      </a:r>
                      <a:endParaRPr lang="en-GB" sz="900" b="1" i="0" u="none" strike="noStrike" dirty="0">
                        <a:solidFill>
                          <a:srgbClr val="FFFFFF"/>
                        </a:solidFill>
                        <a:effectLst/>
                        <a:latin typeface="Georgia"/>
                      </a:endParaRPr>
                    </a:p>
                  </a:txBody>
                  <a:tcPr marL="7865" marR="7865" marT="7865" marB="0" anchor="ctr"/>
                </a:tc>
                <a:tc>
                  <a:txBody>
                    <a:bodyPr/>
                    <a:lstStyle/>
                    <a:p>
                      <a:pPr algn="ctr" rtl="0" fontAlgn="ctr"/>
                      <a:r>
                        <a:rPr lang="en-GB" sz="900" u="none" strike="noStrike" dirty="0">
                          <a:effectLst/>
                        </a:rPr>
                        <a:t> </a:t>
                      </a:r>
                      <a:endParaRPr lang="en-GB" sz="900" b="1" i="0" u="none" strike="noStrike" dirty="0">
                        <a:solidFill>
                          <a:srgbClr val="FFFFFF"/>
                        </a:solidFill>
                        <a:effectLst/>
                        <a:latin typeface="Georgia"/>
                      </a:endParaRPr>
                    </a:p>
                  </a:txBody>
                  <a:tcPr marL="7865" marR="7865" marT="7865" marB="0" anchor="ctr"/>
                </a:tc>
                <a:tc>
                  <a:txBody>
                    <a:bodyPr/>
                    <a:lstStyle/>
                    <a:p>
                      <a:pPr algn="ctr" rtl="0" fontAlgn="ctr"/>
                      <a:r>
                        <a:rPr lang="en-GB" sz="900" u="none" strike="noStrike" dirty="0">
                          <a:effectLst/>
                        </a:rPr>
                        <a:t>Total Co2</a:t>
                      </a:r>
                      <a:endParaRPr lang="en-GB" sz="900" b="1" i="0" u="none" strike="noStrike" dirty="0">
                        <a:solidFill>
                          <a:srgbClr val="FFFFFF"/>
                        </a:solidFill>
                        <a:effectLst/>
                        <a:latin typeface="Georgia"/>
                      </a:endParaRPr>
                    </a:p>
                  </a:txBody>
                  <a:tcPr marL="7865" marR="7865" marT="7865" marB="0" anchor="ctr"/>
                </a:tc>
                <a:tc>
                  <a:txBody>
                    <a:bodyPr/>
                    <a:lstStyle/>
                    <a:p>
                      <a:pPr algn="ctr" rtl="0" fontAlgn="ctr"/>
                      <a:r>
                        <a:rPr lang="en-GB" sz="900" u="none" strike="noStrike" dirty="0">
                          <a:effectLst/>
                        </a:rPr>
                        <a:t>Home energy</a:t>
                      </a:r>
                      <a:endParaRPr lang="en-GB" sz="900" b="1" i="0" u="none" strike="noStrike" dirty="0">
                        <a:solidFill>
                          <a:srgbClr val="FFFFFF"/>
                        </a:solidFill>
                        <a:effectLst/>
                        <a:latin typeface="Georgia"/>
                      </a:endParaRPr>
                    </a:p>
                  </a:txBody>
                  <a:tcPr marL="7865" marR="7865" marT="7865" marB="0" anchor="ctr"/>
                </a:tc>
                <a:tc>
                  <a:txBody>
                    <a:bodyPr/>
                    <a:lstStyle/>
                    <a:p>
                      <a:pPr algn="ctr" rtl="0" fontAlgn="ctr"/>
                      <a:r>
                        <a:rPr lang="en-GB" sz="900" u="none" strike="noStrike" dirty="0">
                          <a:effectLst/>
                        </a:rPr>
                        <a:t>Indirect </a:t>
                      </a:r>
                      <a:endParaRPr lang="en-GB" sz="900" b="1" i="0" u="none" strike="noStrike" dirty="0">
                        <a:solidFill>
                          <a:srgbClr val="FFFFFF"/>
                        </a:solidFill>
                        <a:effectLst/>
                        <a:latin typeface="Georgia"/>
                      </a:endParaRPr>
                    </a:p>
                  </a:txBody>
                  <a:tcPr marL="7865" marR="7865" marT="7865" marB="0" anchor="ctr"/>
                </a:tc>
                <a:tc>
                  <a:txBody>
                    <a:bodyPr/>
                    <a:lstStyle/>
                    <a:p>
                      <a:pPr algn="ctr" rtl="0" fontAlgn="ctr"/>
                      <a:r>
                        <a:rPr lang="en-GB" sz="900" u="none" strike="noStrike" dirty="0">
                          <a:effectLst/>
                        </a:rPr>
                        <a:t>Transport</a:t>
                      </a:r>
                      <a:endParaRPr lang="en-GB" sz="900" b="1" i="0" u="none" strike="noStrike" dirty="0">
                        <a:solidFill>
                          <a:srgbClr val="FFFFFF"/>
                        </a:solidFill>
                        <a:effectLst/>
                        <a:latin typeface="Georgia"/>
                      </a:endParaRPr>
                    </a:p>
                  </a:txBody>
                  <a:tcPr marL="7865" marR="7865" marT="7865" marB="0" anchor="ctr"/>
                </a:tc>
              </a:tr>
              <a:tr h="244923">
                <a:tc rowSpan="4">
                  <a:txBody>
                    <a:bodyPr/>
                    <a:lstStyle/>
                    <a:p>
                      <a:pPr algn="ctr" rtl="0" fontAlgn="ctr"/>
                      <a:r>
                        <a:rPr lang="en-GB" sz="800" u="none" strike="noStrike" dirty="0">
                          <a:effectLst/>
                        </a:rPr>
                        <a:t>Adults</a:t>
                      </a:r>
                      <a:endParaRPr lang="en-GB" sz="800" b="1" i="0" u="none" strike="noStrike" dirty="0">
                        <a:solidFill>
                          <a:srgbClr val="FFFFFF"/>
                        </a:solidFill>
                        <a:effectLst/>
                        <a:latin typeface="Georgia"/>
                      </a:endParaRPr>
                    </a:p>
                    <a:p>
                      <a:pPr algn="ctr" rtl="0" fontAlgn="ctr"/>
                      <a:r>
                        <a:rPr lang="en-GB" sz="800" u="none" strike="noStrike" dirty="0">
                          <a:effectLst/>
                        </a:rPr>
                        <a:t> </a:t>
                      </a:r>
                      <a:endParaRPr lang="en-GB" sz="800" b="1" i="0" u="none" strike="noStrike" dirty="0">
                        <a:solidFill>
                          <a:srgbClr val="FFFFFF"/>
                        </a:solidFill>
                        <a:effectLst/>
                        <a:latin typeface="Georgia"/>
                      </a:endParaRPr>
                    </a:p>
                    <a:p>
                      <a:pPr algn="ctr" rtl="0" fontAlgn="ctr"/>
                      <a:r>
                        <a:rPr lang="en-GB" sz="800" u="none" strike="noStrike" dirty="0">
                          <a:effectLst/>
                        </a:rPr>
                        <a:t> </a:t>
                      </a:r>
                      <a:endParaRPr lang="en-GB" sz="800" b="1" i="0" u="none" strike="noStrike" dirty="0">
                        <a:solidFill>
                          <a:srgbClr val="FFFFFF"/>
                        </a:solidFill>
                        <a:effectLst/>
                        <a:latin typeface="Georgia"/>
                      </a:endParaRPr>
                    </a:p>
                    <a:p>
                      <a:pPr algn="ctr" rtl="0" fontAlgn="ctr"/>
                      <a:r>
                        <a:rPr lang="en-GB" sz="800" u="none" strike="noStrike" dirty="0">
                          <a:effectLst/>
                        </a:rPr>
                        <a:t> </a:t>
                      </a: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dirty="0">
                          <a:effectLst/>
                        </a:rPr>
                        <a:t>2</a:t>
                      </a:r>
                      <a:r>
                        <a:rPr lang="en-GB" sz="1200" u="none" strike="noStrike" baseline="30000" dirty="0">
                          <a:effectLst/>
                        </a:rPr>
                        <a:t>nd</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90</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37</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97</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131</a:t>
                      </a:r>
                      <a:endParaRPr lang="en-GB" sz="1200" b="0" i="0" u="none" strike="noStrike">
                        <a:solidFill>
                          <a:srgbClr val="323D43"/>
                        </a:solidFill>
                        <a:effectLst/>
                        <a:latin typeface="Georgia"/>
                      </a:endParaRPr>
                    </a:p>
                  </a:txBody>
                  <a:tcPr marL="7865" marR="7865" marT="7865" marB="0" anchor="ctr"/>
                </a:tc>
              </a:tr>
              <a:tr h="244923">
                <a:tc vMerge="1">
                  <a:txBody>
                    <a:bodyPr/>
                    <a:lstStyle/>
                    <a:p>
                      <a:pPr algn="r" rtl="0" fontAlgn="ct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dirty="0">
                          <a:effectLst/>
                        </a:rPr>
                        <a:t>3</a:t>
                      </a:r>
                      <a:r>
                        <a:rPr lang="en-GB" sz="1200" u="none" strike="noStrike" baseline="30000" dirty="0">
                          <a:effectLst/>
                        </a:rPr>
                        <a:t>rd</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29</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21</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31</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35</a:t>
                      </a:r>
                      <a:endParaRPr lang="en-GB" sz="1200" b="0" i="0" u="none" strike="noStrike">
                        <a:solidFill>
                          <a:srgbClr val="323D43"/>
                        </a:solidFill>
                        <a:effectLst/>
                        <a:latin typeface="Georgia"/>
                      </a:endParaRPr>
                    </a:p>
                  </a:txBody>
                  <a:tcPr marL="7865" marR="7865" marT="7865" marB="0" anchor="ctr"/>
                </a:tc>
              </a:tr>
              <a:tr h="244923">
                <a:tc vMerge="1">
                  <a:txBody>
                    <a:bodyPr/>
                    <a:lstStyle/>
                    <a:p>
                      <a:pPr algn="r" rtl="0" fontAlgn="ct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a:effectLst/>
                        </a:rPr>
                        <a:t>4</a:t>
                      </a:r>
                      <a:r>
                        <a:rPr lang="en-GB" sz="1200" u="none" strike="noStrike" baseline="30000">
                          <a:effectLst/>
                        </a:rPr>
                        <a:t>th</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a:effectLst/>
                        </a:rPr>
                        <a:t>18</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9</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18</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27</a:t>
                      </a:r>
                      <a:endParaRPr lang="en-GB" sz="1200" b="0" i="0" u="none" strike="noStrike">
                        <a:solidFill>
                          <a:srgbClr val="323D43"/>
                        </a:solidFill>
                        <a:effectLst/>
                        <a:latin typeface="Georgia"/>
                      </a:endParaRPr>
                    </a:p>
                  </a:txBody>
                  <a:tcPr marL="7865" marR="7865" marT="7865" marB="0" anchor="ctr"/>
                </a:tc>
              </a:tr>
              <a:tr h="244923">
                <a:tc vMerge="1">
                  <a:txBody>
                    <a:bodyPr/>
                    <a:lstStyle/>
                    <a:p>
                      <a:pPr algn="r" rtl="0" fontAlgn="ct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dirty="0">
                          <a:effectLst/>
                        </a:rPr>
                        <a:t>5</a:t>
                      </a:r>
                      <a:r>
                        <a:rPr lang="en-GB" sz="1200" u="none" strike="noStrike" baseline="30000" dirty="0">
                          <a:effectLst/>
                        </a:rPr>
                        <a:t>th</a:t>
                      </a:r>
                      <a:r>
                        <a:rPr lang="en-GB" sz="1200" u="none" strike="noStrike" dirty="0">
                          <a:effectLst/>
                        </a:rPr>
                        <a:t> +</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14</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18</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16</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ns</a:t>
                      </a:r>
                      <a:endParaRPr lang="en-GB" sz="1200" b="0" i="0" u="none" strike="noStrike" dirty="0">
                        <a:solidFill>
                          <a:srgbClr val="323D43"/>
                        </a:solidFill>
                        <a:effectLst/>
                        <a:latin typeface="Georgia"/>
                      </a:endParaRPr>
                    </a:p>
                  </a:txBody>
                  <a:tcPr marL="7865" marR="7865" marT="7865" marB="0" anchor="ctr"/>
                </a:tc>
              </a:tr>
              <a:tr h="244923">
                <a:tc rowSpan="3">
                  <a:txBody>
                    <a:bodyPr/>
                    <a:lstStyle/>
                    <a:p>
                      <a:pPr algn="ctr" rtl="0" fontAlgn="ctr"/>
                      <a:r>
                        <a:rPr lang="en-GB" sz="800" u="none" strike="noStrike" dirty="0">
                          <a:effectLst/>
                        </a:rPr>
                        <a:t>Children</a:t>
                      </a:r>
                      <a:endParaRPr lang="en-GB" sz="800" b="1" i="0" u="none" strike="noStrike" dirty="0">
                        <a:solidFill>
                          <a:srgbClr val="FFFFFF"/>
                        </a:solidFill>
                        <a:effectLst/>
                        <a:latin typeface="Georgia"/>
                      </a:endParaRPr>
                    </a:p>
                    <a:p>
                      <a:pPr algn="ctr" rtl="0" fontAlgn="ctr"/>
                      <a:r>
                        <a:rPr lang="en-GB" sz="800" u="none" strike="noStrike" dirty="0">
                          <a:effectLst/>
                        </a:rPr>
                        <a:t> </a:t>
                      </a:r>
                      <a:endParaRPr lang="en-GB" sz="800" b="1" i="0" u="none" strike="noStrike" dirty="0">
                        <a:solidFill>
                          <a:srgbClr val="FFFFFF"/>
                        </a:solidFill>
                        <a:effectLst/>
                        <a:latin typeface="Georgia"/>
                      </a:endParaRPr>
                    </a:p>
                    <a:p>
                      <a:pPr algn="ctr" rtl="0" fontAlgn="ctr"/>
                      <a:r>
                        <a:rPr lang="en-GB" sz="800" u="none" strike="noStrike" dirty="0">
                          <a:effectLst/>
                        </a:rPr>
                        <a:t> </a:t>
                      </a: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dirty="0">
                          <a:effectLst/>
                        </a:rPr>
                        <a:t>1</a:t>
                      </a:r>
                      <a:r>
                        <a:rPr lang="en-GB" sz="1200" u="none" strike="noStrike" baseline="30000" dirty="0">
                          <a:effectLst/>
                        </a:rPr>
                        <a:t>st</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18</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a:effectLst/>
                        </a:rPr>
                        <a:t>12</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24</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ns</a:t>
                      </a:r>
                      <a:endParaRPr lang="en-GB" sz="1200" b="0" i="0" u="none" strike="noStrike" dirty="0">
                        <a:solidFill>
                          <a:srgbClr val="323D43"/>
                        </a:solidFill>
                        <a:effectLst/>
                        <a:latin typeface="Georgia"/>
                      </a:endParaRPr>
                    </a:p>
                  </a:txBody>
                  <a:tcPr marL="7865" marR="7865" marT="7865" marB="0" anchor="ctr"/>
                </a:tc>
              </a:tr>
              <a:tr h="244923">
                <a:tc vMerge="1">
                  <a:txBody>
                    <a:bodyPr/>
                    <a:lstStyle/>
                    <a:p>
                      <a:pPr algn="r" rtl="0" fontAlgn="ct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dirty="0">
                          <a:effectLst/>
                        </a:rPr>
                        <a:t>2</a:t>
                      </a:r>
                      <a:r>
                        <a:rPr lang="en-GB" sz="1200" u="none" strike="noStrike" baseline="30000" dirty="0">
                          <a:effectLst/>
                        </a:rPr>
                        <a:t>nd</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14</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a:effectLst/>
                        </a:rPr>
                        <a:t>12</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a:effectLst/>
                        </a:rPr>
                        <a:t>15</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18</a:t>
                      </a:r>
                      <a:endParaRPr lang="en-GB" sz="1200" b="0" i="0" u="none" strike="noStrike" dirty="0">
                        <a:solidFill>
                          <a:srgbClr val="323D43"/>
                        </a:solidFill>
                        <a:effectLst/>
                        <a:latin typeface="Georgia"/>
                      </a:endParaRPr>
                    </a:p>
                  </a:txBody>
                  <a:tcPr marL="7865" marR="7865" marT="7865" marB="0" anchor="ctr"/>
                </a:tc>
              </a:tr>
              <a:tr h="244923">
                <a:tc vMerge="1">
                  <a:txBody>
                    <a:bodyPr/>
                    <a:lstStyle/>
                    <a:p>
                      <a:pPr algn="r" rtl="0" fontAlgn="ctr"/>
                      <a:endParaRPr lang="en-GB" sz="800" b="1" i="0" u="none" strike="noStrike" dirty="0">
                        <a:solidFill>
                          <a:srgbClr val="FFFFFF"/>
                        </a:solidFill>
                        <a:effectLst/>
                        <a:latin typeface="Georgia"/>
                      </a:endParaRPr>
                    </a:p>
                  </a:txBody>
                  <a:tcPr marL="7865" marR="7865" marT="7865" marB="0" anchor="ctr"/>
                </a:tc>
                <a:tc>
                  <a:txBody>
                    <a:bodyPr/>
                    <a:lstStyle/>
                    <a:p>
                      <a:pPr algn="ctr" rtl="0" fontAlgn="ctr"/>
                      <a:r>
                        <a:rPr lang="en-GB" sz="1200" u="none" strike="noStrike" dirty="0">
                          <a:effectLst/>
                        </a:rPr>
                        <a:t>3</a:t>
                      </a:r>
                      <a:r>
                        <a:rPr lang="en-GB" sz="1200" u="none" strike="noStrike" baseline="30000" dirty="0">
                          <a:effectLst/>
                        </a:rPr>
                        <a:t>rd</a:t>
                      </a:r>
                      <a:r>
                        <a:rPr lang="en-GB" sz="1200" u="none" strike="noStrike" dirty="0">
                          <a:effectLst/>
                        </a:rPr>
                        <a:t> </a:t>
                      </a:r>
                      <a:endParaRPr lang="en-GB" sz="1200" b="0" i="0" u="none" strike="noStrike" dirty="0">
                        <a:solidFill>
                          <a:srgbClr val="323D43"/>
                        </a:solidFill>
                        <a:effectLst/>
                        <a:latin typeface="Georgia"/>
                      </a:endParaRPr>
                    </a:p>
                  </a:txBody>
                  <a:tcPr marL="7865" marR="7865" marT="7865" marB="0" anchor="ctr"/>
                </a:tc>
                <a:tc>
                  <a:txBody>
                    <a:bodyPr/>
                    <a:lstStyle/>
                    <a:p>
                      <a:pPr algn="ctr" rtl="0" fontAlgn="ctr"/>
                      <a:r>
                        <a:rPr lang="en-GB" sz="1200" u="none" strike="noStrike">
                          <a:effectLst/>
                        </a:rPr>
                        <a:t>ns</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a:effectLst/>
                        </a:rPr>
                        <a:t>10</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a:effectLst/>
                        </a:rPr>
                        <a:t>ns</a:t>
                      </a:r>
                      <a:endParaRPr lang="en-GB" sz="1200" b="0" i="0" u="none" strike="noStrike">
                        <a:solidFill>
                          <a:srgbClr val="323D43"/>
                        </a:solidFill>
                        <a:effectLst/>
                        <a:latin typeface="Georgia"/>
                      </a:endParaRPr>
                    </a:p>
                  </a:txBody>
                  <a:tcPr marL="7865" marR="7865" marT="7865" marB="0" anchor="ctr"/>
                </a:tc>
                <a:tc>
                  <a:txBody>
                    <a:bodyPr/>
                    <a:lstStyle/>
                    <a:p>
                      <a:pPr algn="ctr" rtl="0" fontAlgn="ctr"/>
                      <a:r>
                        <a:rPr lang="en-GB" sz="1200" u="none" strike="noStrike" dirty="0">
                          <a:effectLst/>
                        </a:rPr>
                        <a:t>-11</a:t>
                      </a:r>
                      <a:endParaRPr lang="en-GB" sz="1200" b="0" i="0" u="none" strike="noStrike" dirty="0">
                        <a:solidFill>
                          <a:srgbClr val="323D43"/>
                        </a:solidFill>
                        <a:effectLst/>
                        <a:latin typeface="Georgia"/>
                      </a:endParaRPr>
                    </a:p>
                  </a:txBody>
                  <a:tcPr marL="7865" marR="7865" marT="7865"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8438" y="53975"/>
            <a:ext cx="4248150" cy="323850"/>
          </a:xfrm>
        </p:spPr>
        <p:txBody>
          <a:bodyPr/>
          <a:lstStyle/>
          <a:p>
            <a:pPr algn="ctr"/>
            <a:r>
              <a:rPr lang="en-GB" dirty="0" smtClean="0"/>
              <a:t>Annual </a:t>
            </a:r>
            <a:r>
              <a:rPr lang="en-GB" dirty="0" err="1" smtClean="0"/>
              <a:t>hh</a:t>
            </a:r>
            <a:r>
              <a:rPr lang="en-GB" dirty="0" smtClean="0"/>
              <a:t> CO2 emissions (tonnes) </a:t>
            </a:r>
            <a:br>
              <a:rPr lang="en-GB" dirty="0" smtClean="0"/>
            </a:br>
            <a:r>
              <a:rPr lang="en-GB" dirty="0" smtClean="0"/>
              <a:t>and income </a:t>
            </a:r>
            <a:r>
              <a:rPr lang="en-GB" dirty="0" err="1" smtClean="0"/>
              <a:t>deciles</a:t>
            </a:r>
            <a:endParaRPr lang="en-GB" dirty="0" smtClean="0"/>
          </a:p>
        </p:txBody>
      </p:sp>
      <p:sp>
        <p:nvSpPr>
          <p:cNvPr id="4" name="Slide Number Placeholder 3"/>
          <p:cNvSpPr>
            <a:spLocks noGrp="1"/>
          </p:cNvSpPr>
          <p:nvPr>
            <p:ph type="sldNum" sz="quarter" idx="12"/>
          </p:nvPr>
        </p:nvSpPr>
        <p:spPr/>
        <p:txBody>
          <a:bodyPr/>
          <a:lstStyle/>
          <a:p>
            <a:pPr>
              <a:defRPr/>
            </a:pPr>
            <a:fld id="{8344E404-8896-4210-ADDC-7BB73DB27D17}" type="slidenum">
              <a:rPr lang="en-GB" smtClean="0"/>
              <a:pPr>
                <a:defRPr/>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2289197165"/>
              </p:ext>
            </p:extLst>
          </p:nvPr>
        </p:nvGraphicFramePr>
        <p:xfrm>
          <a:off x="1" y="774426"/>
          <a:ext cx="4572000" cy="270775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uos_ppt__template">
  <a:themeElements>
    <a:clrScheme name="uos_ppt__templat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
      <a:majorFont>
        <a:latin typeface="Georgia"/>
        <a:ea typeface="ＭＳ Ｐゴシック"/>
        <a:cs typeface=""/>
      </a:majorFont>
      <a:minorFont>
        <a:latin typeface="Georg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457200" rtl="0" eaLnBrk="0" fontAlgn="base" latinLnBrk="0" hangingPunct="0">
          <a:lnSpc>
            <a:spcPct val="100000"/>
          </a:lnSpc>
          <a:spcBef>
            <a:spcPct val="0"/>
          </a:spcBef>
          <a:spcAft>
            <a:spcPct val="0"/>
          </a:spcAft>
          <a:buClrTx/>
          <a:buSzTx/>
          <a:buFontTx/>
          <a:buNone/>
          <a:tabLst/>
          <a:defRPr kumimoji="0" lang="en-GB" sz="600" b="0" i="0" u="none" strike="noStrike" cap="none" normalizeH="0" baseline="0" smtClean="0">
            <a:ln>
              <a:noFill/>
            </a:ln>
            <a:solidFill>
              <a:schemeClr val="tx1"/>
            </a:solidFill>
            <a:effectLst/>
            <a:latin typeface="Lucida Sans"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457200" rtl="0" eaLnBrk="0" fontAlgn="base" latinLnBrk="0" hangingPunct="0">
          <a:lnSpc>
            <a:spcPct val="100000"/>
          </a:lnSpc>
          <a:spcBef>
            <a:spcPct val="0"/>
          </a:spcBef>
          <a:spcAft>
            <a:spcPct val="0"/>
          </a:spcAft>
          <a:buClrTx/>
          <a:buSzTx/>
          <a:buFontTx/>
          <a:buNone/>
          <a:tabLst/>
          <a:defRPr kumimoji="0" lang="en-GB" sz="600" b="0" i="0" u="none" strike="noStrike" cap="none" normalizeH="0" baseline="0" smtClean="0">
            <a:ln>
              <a:noFill/>
            </a:ln>
            <a:solidFill>
              <a:schemeClr val="tx1"/>
            </a:solidFill>
            <a:effectLst/>
            <a:latin typeface="Lucida Sans" pitchFamily="34" charset="0"/>
            <a:ea typeface="ＭＳ Ｐゴシック" pitchFamily="34" charset="-128"/>
          </a:defRPr>
        </a:defPPr>
      </a:lstStyle>
    </a:lnDef>
  </a:objectDefaults>
  <a:extraClrSchemeLst>
    <a:extraClrScheme>
      <a:clrScheme name="uos_ppt__templat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OS divider slide design">
  <a:themeElements>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divider slide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457200" rtl="0" eaLnBrk="0" fontAlgn="base" latinLnBrk="0" hangingPunct="0">
          <a:lnSpc>
            <a:spcPct val="100000"/>
          </a:lnSpc>
          <a:spcBef>
            <a:spcPct val="0"/>
          </a:spcBef>
          <a:spcAft>
            <a:spcPct val="0"/>
          </a:spcAft>
          <a:buClrTx/>
          <a:buSzTx/>
          <a:buFontTx/>
          <a:buNone/>
          <a:tabLst/>
          <a:defRPr kumimoji="0" lang="en-GB" sz="600" b="0" i="0" u="none" strike="noStrike" cap="none" normalizeH="0" baseline="0" smtClean="0">
            <a:ln>
              <a:noFill/>
            </a:ln>
            <a:solidFill>
              <a:schemeClr val="tx1"/>
            </a:solidFill>
            <a:effectLst/>
            <a:latin typeface="Lucida Sans"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457200" rtl="0" eaLnBrk="0" fontAlgn="base" latinLnBrk="0" hangingPunct="0">
          <a:lnSpc>
            <a:spcPct val="100000"/>
          </a:lnSpc>
          <a:spcBef>
            <a:spcPct val="0"/>
          </a:spcBef>
          <a:spcAft>
            <a:spcPct val="0"/>
          </a:spcAft>
          <a:buClrTx/>
          <a:buSzTx/>
          <a:buFontTx/>
          <a:buNone/>
          <a:tabLst/>
          <a:defRPr kumimoji="0" lang="en-GB" sz="600" b="0" i="0" u="none" strike="noStrike" cap="none" normalizeH="0" baseline="0" smtClean="0">
            <a:ln>
              <a:noFill/>
            </a:ln>
            <a:solidFill>
              <a:schemeClr val="tx1"/>
            </a:solidFill>
            <a:effectLst/>
            <a:latin typeface="Lucida Sans" pitchFamily="34" charset="0"/>
            <a:ea typeface="ＭＳ Ｐゴシック" pitchFamily="34" charset="-128"/>
          </a:defRPr>
        </a:defPPr>
      </a:lstStyle>
    </a:lnDef>
  </a:objectDefaults>
  <a:extraClrSchemeLst>
    <a:extraClrScheme>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OS full bleed image">
  <a:themeElements>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full bleed imag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457200" rtl="0" eaLnBrk="0" fontAlgn="base" latinLnBrk="0" hangingPunct="0">
          <a:lnSpc>
            <a:spcPct val="100000"/>
          </a:lnSpc>
          <a:spcBef>
            <a:spcPct val="0"/>
          </a:spcBef>
          <a:spcAft>
            <a:spcPct val="0"/>
          </a:spcAft>
          <a:buClrTx/>
          <a:buSzTx/>
          <a:buFontTx/>
          <a:buNone/>
          <a:tabLst/>
          <a:defRPr kumimoji="0" lang="en-GB" sz="600" b="0" i="0" u="none" strike="noStrike" cap="none" normalizeH="0" baseline="0" smtClean="0">
            <a:ln>
              <a:noFill/>
            </a:ln>
            <a:solidFill>
              <a:schemeClr val="tx1"/>
            </a:solidFill>
            <a:effectLst/>
            <a:latin typeface="Lucida Sans"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457200" rtl="0" eaLnBrk="0" fontAlgn="base" latinLnBrk="0" hangingPunct="0">
          <a:lnSpc>
            <a:spcPct val="100000"/>
          </a:lnSpc>
          <a:spcBef>
            <a:spcPct val="0"/>
          </a:spcBef>
          <a:spcAft>
            <a:spcPct val="0"/>
          </a:spcAft>
          <a:buClrTx/>
          <a:buSzTx/>
          <a:buFontTx/>
          <a:buNone/>
          <a:tabLst/>
          <a:defRPr kumimoji="0" lang="en-GB" sz="600" b="0" i="0" u="none" strike="noStrike" cap="none" normalizeH="0" baseline="0" smtClean="0">
            <a:ln>
              <a:noFill/>
            </a:ln>
            <a:solidFill>
              <a:schemeClr val="tx1"/>
            </a:solidFill>
            <a:effectLst/>
            <a:latin typeface="Lucida Sans" pitchFamily="34" charset="0"/>
            <a:ea typeface="ＭＳ Ｐゴシック" pitchFamily="34" charset="-128"/>
          </a:defRPr>
        </a:defPPr>
      </a:lstStyle>
    </a:lnDef>
  </a:objectDefaults>
  <a:extraClrSchemeLst>
    <a:extraClrScheme>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uos_ppt__template</Template>
  <TotalTime>13341</TotalTime>
  <Words>1161</Words>
  <Application>Microsoft Office PowerPoint</Application>
  <PresentationFormat>Custom</PresentationFormat>
  <Paragraphs>411</Paragraphs>
  <Slides>17</Slides>
  <Notes>17</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uos_ppt__template</vt:lpstr>
      <vt:lpstr>UOS divider slide design</vt:lpstr>
      <vt:lpstr>UOS full bleed image</vt:lpstr>
      <vt:lpstr>PowerPoint Presentation</vt:lpstr>
      <vt:lpstr>Motivation</vt:lpstr>
      <vt:lpstr>Research question</vt:lpstr>
      <vt:lpstr>Data recap</vt:lpstr>
      <vt:lpstr>Structure talk</vt:lpstr>
      <vt:lpstr>1  Annual mean hh CO2 emissions are 21.1 tonnes, with 5.1 t home energy, 5.3 t transport and 10.7 t indirect emissions</vt:lpstr>
      <vt:lpstr>2 Association of SES with CO2 emissions</vt:lpstr>
      <vt:lpstr>The role of household size &amp; composition Average % increase in CO2 emissions by each additional household member compared to single adult household</vt:lpstr>
      <vt:lpstr>Annual hh CO2 emissions (tonnes)  and income deciles</vt:lpstr>
      <vt:lpstr>10th, 50th, 90th CO2 emissions percentiles over income deciles</vt:lpstr>
      <vt:lpstr>Percentage increase of CO2 emissions if income increases by 1% (log log OLS regression)</vt:lpstr>
      <vt:lpstr>Change elasticity once focus on CO2 distribution (quantile regressions)</vt:lpstr>
      <vt:lpstr>The role of age</vt:lpstr>
      <vt:lpstr>PowerPoint Presentation</vt:lpstr>
      <vt:lpstr>3 Log CO2 emissions and socio-economic factors; OLS</vt:lpstr>
      <vt:lpstr>Tax burden expressed as proportion of disposable equivalised hh income assuming £100/ tonne CO2 tax</vt:lpstr>
      <vt:lpstr>Conclusions</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Inaugural Lecture</dc:title>
  <dc:creator>Jennifer Arkell</dc:creator>
  <cp:lastModifiedBy>Buchs M.</cp:lastModifiedBy>
  <cp:revision>230</cp:revision>
  <cp:lastPrinted>2012-07-04T15:47:52Z</cp:lastPrinted>
  <dcterms:created xsi:type="dcterms:W3CDTF">2011-02-16T15:13:03Z</dcterms:created>
  <dcterms:modified xsi:type="dcterms:W3CDTF">2012-07-10T13:30:34Z</dcterms:modified>
</cp:coreProperties>
</file>