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0.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3.xml" ContentType="application/vnd.openxmlformats-officedocument.presentationml.notesSlide+xml"/>
  <Override PartName="/ppt/charts/chart5.xml" ContentType="application/vnd.openxmlformats-officedocument.drawingml.chart+xml"/>
  <Override PartName="/ppt/theme/themeOverride3.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6.xml" ContentType="application/vnd.openxmlformats-officedocument.drawingml.chart+xml"/>
  <Override PartName="/ppt/theme/themeOverride4.xml" ContentType="application/vnd.openxmlformats-officedocument.themeOverr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50" r:id="rId2"/>
    <p:sldMasterId id="2147483653" r:id="rId3"/>
  </p:sldMasterIdLst>
  <p:notesMasterIdLst>
    <p:notesMasterId r:id="rId21"/>
  </p:notesMasterIdLst>
  <p:handoutMasterIdLst>
    <p:handoutMasterId r:id="rId22"/>
  </p:handoutMasterIdLst>
  <p:sldIdLst>
    <p:sldId id="256" r:id="rId4"/>
    <p:sldId id="288" r:id="rId5"/>
    <p:sldId id="258" r:id="rId6"/>
    <p:sldId id="259" r:id="rId7"/>
    <p:sldId id="289" r:id="rId8"/>
    <p:sldId id="274" r:id="rId9"/>
    <p:sldId id="290" r:id="rId10"/>
    <p:sldId id="263" r:id="rId11"/>
    <p:sldId id="264" r:id="rId12"/>
    <p:sldId id="265" r:id="rId13"/>
    <p:sldId id="281" r:id="rId14"/>
    <p:sldId id="291" r:id="rId15"/>
    <p:sldId id="283" r:id="rId16"/>
    <p:sldId id="287" r:id="rId17"/>
    <p:sldId id="282" r:id="rId18"/>
    <p:sldId id="284" r:id="rId19"/>
    <p:sldId id="269" r:id="rId20"/>
  </p:sldIdLst>
  <p:sldSz cx="4572000" cy="3421063"/>
  <p:notesSz cx="6797675" cy="9926638"/>
  <p:defaultTextStyle>
    <a:defPPr>
      <a:defRPr lang="en-GB"/>
    </a:defPPr>
    <a:lvl1pPr algn="ctr" rtl="0" eaLnBrk="0" fontAlgn="base" hangingPunct="0">
      <a:spcBef>
        <a:spcPct val="0"/>
      </a:spcBef>
      <a:spcAft>
        <a:spcPct val="0"/>
      </a:spcAft>
      <a:defRPr sz="600" kern="1200">
        <a:solidFill>
          <a:schemeClr val="tx1"/>
        </a:solidFill>
        <a:latin typeface="Lucida Sans" pitchFamily="34" charset="0"/>
        <a:ea typeface="ＭＳ Ｐゴシック" pitchFamily="34" charset="-128"/>
        <a:cs typeface="+mn-cs"/>
      </a:defRPr>
    </a:lvl1pPr>
    <a:lvl2pPr marL="457200" algn="ctr" rtl="0" eaLnBrk="0" fontAlgn="base" hangingPunct="0">
      <a:spcBef>
        <a:spcPct val="0"/>
      </a:spcBef>
      <a:spcAft>
        <a:spcPct val="0"/>
      </a:spcAft>
      <a:defRPr sz="600" kern="1200">
        <a:solidFill>
          <a:schemeClr val="tx1"/>
        </a:solidFill>
        <a:latin typeface="Lucida Sans" pitchFamily="34" charset="0"/>
        <a:ea typeface="ＭＳ Ｐゴシック" pitchFamily="34" charset="-128"/>
        <a:cs typeface="+mn-cs"/>
      </a:defRPr>
    </a:lvl2pPr>
    <a:lvl3pPr marL="914400" algn="ctr" rtl="0" eaLnBrk="0" fontAlgn="base" hangingPunct="0">
      <a:spcBef>
        <a:spcPct val="0"/>
      </a:spcBef>
      <a:spcAft>
        <a:spcPct val="0"/>
      </a:spcAft>
      <a:defRPr sz="600" kern="1200">
        <a:solidFill>
          <a:schemeClr val="tx1"/>
        </a:solidFill>
        <a:latin typeface="Lucida Sans" pitchFamily="34" charset="0"/>
        <a:ea typeface="ＭＳ Ｐゴシック" pitchFamily="34" charset="-128"/>
        <a:cs typeface="+mn-cs"/>
      </a:defRPr>
    </a:lvl3pPr>
    <a:lvl4pPr marL="1371600" algn="ctr" rtl="0" eaLnBrk="0" fontAlgn="base" hangingPunct="0">
      <a:spcBef>
        <a:spcPct val="0"/>
      </a:spcBef>
      <a:spcAft>
        <a:spcPct val="0"/>
      </a:spcAft>
      <a:defRPr sz="600" kern="1200">
        <a:solidFill>
          <a:schemeClr val="tx1"/>
        </a:solidFill>
        <a:latin typeface="Lucida Sans" pitchFamily="34" charset="0"/>
        <a:ea typeface="ＭＳ Ｐゴシック" pitchFamily="34" charset="-128"/>
        <a:cs typeface="+mn-cs"/>
      </a:defRPr>
    </a:lvl4pPr>
    <a:lvl5pPr marL="1828800" algn="ctr" rtl="0" eaLnBrk="0" fontAlgn="base" hangingPunct="0">
      <a:spcBef>
        <a:spcPct val="0"/>
      </a:spcBef>
      <a:spcAft>
        <a:spcPct val="0"/>
      </a:spcAft>
      <a:defRPr sz="600" kern="1200">
        <a:solidFill>
          <a:schemeClr val="tx1"/>
        </a:solidFill>
        <a:latin typeface="Lucida Sans" pitchFamily="34" charset="0"/>
        <a:ea typeface="ＭＳ Ｐゴシック" pitchFamily="34" charset="-128"/>
        <a:cs typeface="+mn-cs"/>
      </a:defRPr>
    </a:lvl5pPr>
    <a:lvl6pPr marL="2286000" algn="l" defTabSz="914400" rtl="0" eaLnBrk="1" latinLnBrk="0" hangingPunct="1">
      <a:defRPr sz="600" kern="1200">
        <a:solidFill>
          <a:schemeClr val="tx1"/>
        </a:solidFill>
        <a:latin typeface="Lucida Sans" pitchFamily="34" charset="0"/>
        <a:ea typeface="ＭＳ Ｐゴシック" pitchFamily="34" charset="-128"/>
        <a:cs typeface="+mn-cs"/>
      </a:defRPr>
    </a:lvl6pPr>
    <a:lvl7pPr marL="2743200" algn="l" defTabSz="914400" rtl="0" eaLnBrk="1" latinLnBrk="0" hangingPunct="1">
      <a:defRPr sz="600" kern="1200">
        <a:solidFill>
          <a:schemeClr val="tx1"/>
        </a:solidFill>
        <a:latin typeface="Lucida Sans" pitchFamily="34" charset="0"/>
        <a:ea typeface="ＭＳ Ｐゴシック" pitchFamily="34" charset="-128"/>
        <a:cs typeface="+mn-cs"/>
      </a:defRPr>
    </a:lvl7pPr>
    <a:lvl8pPr marL="3200400" algn="l" defTabSz="914400" rtl="0" eaLnBrk="1" latinLnBrk="0" hangingPunct="1">
      <a:defRPr sz="600" kern="1200">
        <a:solidFill>
          <a:schemeClr val="tx1"/>
        </a:solidFill>
        <a:latin typeface="Lucida Sans" pitchFamily="34" charset="0"/>
        <a:ea typeface="ＭＳ Ｐゴシック" pitchFamily="34" charset="-128"/>
        <a:cs typeface="+mn-cs"/>
      </a:defRPr>
    </a:lvl8pPr>
    <a:lvl9pPr marL="3657600" algn="l" defTabSz="914400" rtl="0" eaLnBrk="1" latinLnBrk="0" hangingPunct="1">
      <a:defRPr sz="600" kern="1200">
        <a:solidFill>
          <a:schemeClr val="tx1"/>
        </a:solidFill>
        <a:latin typeface="Lucida Sans"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7AC"/>
    <a:srgbClr val="FE3E14"/>
    <a:srgbClr val="A6D85F"/>
    <a:srgbClr val="615A20"/>
    <a:srgbClr val="FFB300"/>
    <a:srgbClr val="F00F2C"/>
    <a:srgbClr val="8A412B"/>
    <a:srgbClr val="CCDA86"/>
    <a:srgbClr val="531F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77" autoAdjust="0"/>
    <p:restoredTop sz="75702" autoAdjust="0"/>
  </p:normalViewPr>
  <p:slideViewPr>
    <p:cSldViewPr>
      <p:cViewPr>
        <p:scale>
          <a:sx n="120" d="100"/>
          <a:sy n="120" d="100"/>
        </p:scale>
        <p:origin x="-1446" y="-486"/>
      </p:cViewPr>
      <p:guideLst>
        <p:guide orient="horz" pos="1078"/>
        <p:guide pos="14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file:///\\personalfiles.soton.ac.uk\users\svs\mydocuments\WrittenPapers\EnvironmentalResearch\FirstDAtaAnalysis\QuantileRegressionfigur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personalfiles.soton.ac.uk\users\svs\mydocuments\WrittenPapers\EnvironmentalResearch\FirstDAtaAnalysis\QuantileRegressionfigures.xlsx" TargetMode="Externa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162948381452319"/>
          <c:y val="5.1592555456457474E-2"/>
          <c:w val="0.63516163604549436"/>
          <c:h val="0.74047430435914618"/>
        </c:manualLayout>
      </c:layout>
      <c:lineChart>
        <c:grouping val="standard"/>
        <c:varyColors val="0"/>
        <c:ser>
          <c:idx val="0"/>
          <c:order val="0"/>
          <c:tx>
            <c:strRef>
              <c:f>Sheet2!$B$113:$B$114</c:f>
              <c:strCache>
                <c:ptCount val="1"/>
                <c:pt idx="0">
                  <c:v>Total</c:v>
                </c:pt>
              </c:strCache>
            </c:strRef>
          </c:tx>
          <c:marker>
            <c:symbol val="none"/>
          </c:marker>
          <c:cat>
            <c:numRef>
              <c:f>Sheet2!$A$115:$A$124</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Sheet2!$B$115:$B$124</c:f>
              <c:numCache>
                <c:formatCode>General</c:formatCode>
                <c:ptCount val="10"/>
                <c:pt idx="0">
                  <c:v>11.154400000000001</c:v>
                </c:pt>
                <c:pt idx="1">
                  <c:v>12.114269999999999</c:v>
                </c:pt>
                <c:pt idx="2">
                  <c:v>14.74859</c:v>
                </c:pt>
                <c:pt idx="3">
                  <c:v>16.64096</c:v>
                </c:pt>
                <c:pt idx="4">
                  <c:v>18.77065</c:v>
                </c:pt>
                <c:pt idx="5">
                  <c:v>21.378240000000002</c:v>
                </c:pt>
                <c:pt idx="6">
                  <c:v>23.63579</c:v>
                </c:pt>
                <c:pt idx="7">
                  <c:v>26.330220000000001</c:v>
                </c:pt>
                <c:pt idx="8">
                  <c:v>29.182200000000002</c:v>
                </c:pt>
                <c:pt idx="9">
                  <c:v>36.545560000000002</c:v>
                </c:pt>
              </c:numCache>
            </c:numRef>
          </c:val>
          <c:smooth val="0"/>
        </c:ser>
        <c:ser>
          <c:idx val="3"/>
          <c:order val="1"/>
          <c:tx>
            <c:strRef>
              <c:f>Sheet2!$E$113:$E$114</c:f>
              <c:strCache>
                <c:ptCount val="1"/>
                <c:pt idx="0">
                  <c:v>indirect</c:v>
                </c:pt>
              </c:strCache>
            </c:strRef>
          </c:tx>
          <c:spPr>
            <a:ln>
              <a:prstDash val="sysDot"/>
            </a:ln>
          </c:spPr>
          <c:marker>
            <c:symbol val="none"/>
          </c:marker>
          <c:cat>
            <c:numRef>
              <c:f>Sheet2!$A$115:$A$124</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Sheet2!$E$115:$E$124</c:f>
              <c:numCache>
                <c:formatCode>General</c:formatCode>
                <c:ptCount val="10"/>
                <c:pt idx="0">
                  <c:v>5.671081</c:v>
                </c:pt>
                <c:pt idx="1">
                  <c:v>5.9127939999999999</c:v>
                </c:pt>
                <c:pt idx="2">
                  <c:v>7.3794449999999996</c:v>
                </c:pt>
                <c:pt idx="3">
                  <c:v>8.2872669999999999</c:v>
                </c:pt>
                <c:pt idx="4">
                  <c:v>9.4515999999999991</c:v>
                </c:pt>
                <c:pt idx="5">
                  <c:v>10.90437</c:v>
                </c:pt>
                <c:pt idx="6">
                  <c:v>12.024570000000001</c:v>
                </c:pt>
                <c:pt idx="7">
                  <c:v>13.365539999999999</c:v>
                </c:pt>
                <c:pt idx="8">
                  <c:v>14.93737</c:v>
                </c:pt>
                <c:pt idx="9">
                  <c:v>18.732749999999999</c:v>
                </c:pt>
              </c:numCache>
            </c:numRef>
          </c:val>
          <c:smooth val="0"/>
        </c:ser>
        <c:ser>
          <c:idx val="2"/>
          <c:order val="2"/>
          <c:tx>
            <c:strRef>
              <c:f>Sheet2!$D$113:$D$114</c:f>
              <c:strCache>
                <c:ptCount val="1"/>
                <c:pt idx="0">
                  <c:v>transport</c:v>
                </c:pt>
              </c:strCache>
            </c:strRef>
          </c:tx>
          <c:spPr>
            <a:ln>
              <a:prstDash val="dashDot"/>
            </a:ln>
          </c:spPr>
          <c:marker>
            <c:symbol val="none"/>
          </c:marker>
          <c:cat>
            <c:numRef>
              <c:f>Sheet2!$A$115:$A$124</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Sheet2!$D$115:$D$124</c:f>
              <c:numCache>
                <c:formatCode>General</c:formatCode>
                <c:ptCount val="10"/>
                <c:pt idx="0">
                  <c:v>1.7202010000000001</c:v>
                </c:pt>
                <c:pt idx="1">
                  <c:v>2.0270679999999999</c:v>
                </c:pt>
                <c:pt idx="2">
                  <c:v>2.8862420000000002</c:v>
                </c:pt>
                <c:pt idx="3">
                  <c:v>3.648908</c:v>
                </c:pt>
                <c:pt idx="4">
                  <c:v>4.3022150000000003</c:v>
                </c:pt>
                <c:pt idx="5">
                  <c:v>5.2777979999999998</c:v>
                </c:pt>
                <c:pt idx="6">
                  <c:v>6.2279030000000004</c:v>
                </c:pt>
                <c:pt idx="7">
                  <c:v>7.2269160000000001</c:v>
                </c:pt>
                <c:pt idx="8">
                  <c:v>8.3602600000000002</c:v>
                </c:pt>
                <c:pt idx="9">
                  <c:v>11.052949999999999</c:v>
                </c:pt>
              </c:numCache>
            </c:numRef>
          </c:val>
          <c:smooth val="0"/>
        </c:ser>
        <c:ser>
          <c:idx val="1"/>
          <c:order val="3"/>
          <c:tx>
            <c:strRef>
              <c:f>Sheet2!$C$113:$C$114</c:f>
              <c:strCache>
                <c:ptCount val="1"/>
                <c:pt idx="0">
                  <c:v>home energy</c:v>
                </c:pt>
              </c:strCache>
            </c:strRef>
          </c:tx>
          <c:spPr>
            <a:ln>
              <a:prstDash val="lgDash"/>
            </a:ln>
          </c:spPr>
          <c:marker>
            <c:symbol val="none"/>
          </c:marker>
          <c:cat>
            <c:numRef>
              <c:f>Sheet2!$A$115:$A$124</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Sheet2!$C$115:$C$124</c:f>
              <c:numCache>
                <c:formatCode>General</c:formatCode>
                <c:ptCount val="10"/>
                <c:pt idx="0">
                  <c:v>3.7631230000000002</c:v>
                </c:pt>
                <c:pt idx="1">
                  <c:v>4.1744070000000004</c:v>
                </c:pt>
                <c:pt idx="2">
                  <c:v>4.4829030000000003</c:v>
                </c:pt>
                <c:pt idx="3">
                  <c:v>4.7047869999999996</c:v>
                </c:pt>
                <c:pt idx="4">
                  <c:v>5.0168359999999996</c:v>
                </c:pt>
                <c:pt idx="5">
                  <c:v>5.1960689999999996</c:v>
                </c:pt>
                <c:pt idx="6">
                  <c:v>5.3833080000000004</c:v>
                </c:pt>
                <c:pt idx="7">
                  <c:v>5.7377589999999996</c:v>
                </c:pt>
                <c:pt idx="8">
                  <c:v>5.8845700000000001</c:v>
                </c:pt>
                <c:pt idx="9">
                  <c:v>6.7598630000000002</c:v>
                </c:pt>
              </c:numCache>
            </c:numRef>
          </c:val>
          <c:smooth val="0"/>
        </c:ser>
        <c:dLbls>
          <c:showLegendKey val="0"/>
          <c:showVal val="0"/>
          <c:showCatName val="0"/>
          <c:showSerName val="0"/>
          <c:showPercent val="0"/>
          <c:showBubbleSize val="0"/>
        </c:dLbls>
        <c:marker val="1"/>
        <c:smooth val="0"/>
        <c:axId val="6481408"/>
        <c:axId val="6483328"/>
      </c:lineChart>
      <c:catAx>
        <c:axId val="6481408"/>
        <c:scaling>
          <c:orientation val="minMax"/>
        </c:scaling>
        <c:delete val="0"/>
        <c:axPos val="b"/>
        <c:title>
          <c:tx>
            <c:rich>
              <a:bodyPr/>
              <a:lstStyle/>
              <a:p>
                <a:pPr>
                  <a:defRPr/>
                </a:pPr>
                <a:r>
                  <a:rPr lang="en-US"/>
                  <a:t>Income deciles, equivalised OECD scale</a:t>
                </a:r>
              </a:p>
            </c:rich>
          </c:tx>
          <c:layout/>
          <c:overlay val="0"/>
        </c:title>
        <c:numFmt formatCode="General" sourceLinked="1"/>
        <c:majorTickMark val="out"/>
        <c:minorTickMark val="none"/>
        <c:tickLblPos val="nextTo"/>
        <c:crossAx val="6483328"/>
        <c:crosses val="autoZero"/>
        <c:auto val="1"/>
        <c:lblAlgn val="ctr"/>
        <c:lblOffset val="100"/>
        <c:noMultiLvlLbl val="0"/>
      </c:catAx>
      <c:valAx>
        <c:axId val="6483328"/>
        <c:scaling>
          <c:orientation val="minMax"/>
        </c:scaling>
        <c:delete val="0"/>
        <c:axPos val="l"/>
        <c:majorGridlines/>
        <c:title>
          <c:tx>
            <c:rich>
              <a:bodyPr rot="-5400000" vert="horz"/>
              <a:lstStyle/>
              <a:p>
                <a:pPr>
                  <a:defRPr/>
                </a:pPr>
                <a:r>
                  <a:rPr lang="en-US" dirty="0" smtClean="0"/>
                  <a:t>Annual   </a:t>
                </a:r>
                <a:r>
                  <a:rPr lang="en-US" dirty="0" err="1" smtClean="0"/>
                  <a:t>hh</a:t>
                </a:r>
                <a:r>
                  <a:rPr lang="en-US" dirty="0" smtClean="0"/>
                  <a:t>  CO2</a:t>
                </a:r>
                <a:r>
                  <a:rPr lang="en-US" dirty="0"/>
                  <a:t>, </a:t>
                </a:r>
                <a:r>
                  <a:rPr lang="en-US" dirty="0" err="1"/>
                  <a:t>tonnes</a:t>
                </a:r>
                <a:endParaRPr lang="en-US" dirty="0"/>
              </a:p>
            </c:rich>
          </c:tx>
          <c:layout/>
          <c:overlay val="0"/>
        </c:title>
        <c:numFmt formatCode="General" sourceLinked="1"/>
        <c:majorTickMark val="out"/>
        <c:minorTickMark val="none"/>
        <c:tickLblPos val="nextTo"/>
        <c:crossAx val="6481408"/>
        <c:crosses val="autoZero"/>
        <c:crossBetween val="between"/>
      </c:valAx>
    </c:plotArea>
    <c:legend>
      <c:legendPos val="r"/>
      <c:layout>
        <c:manualLayout>
          <c:xMode val="edge"/>
          <c:yMode val="edge"/>
          <c:x val="0.76588932633420836"/>
          <c:y val="0.33256561679790025"/>
          <c:w val="0.22216338582677164"/>
          <c:h val="0.41820209973753281"/>
        </c:manualLayout>
      </c:layout>
      <c:overlay val="0"/>
    </c:legend>
    <c:plotVisOnly val="1"/>
    <c:dispBlanksAs val="gap"/>
    <c:showDLblsOverMax val="0"/>
  </c:chart>
  <c:txPr>
    <a:bodyPr/>
    <a:lstStyle/>
    <a:p>
      <a:pPr>
        <a:defRPr baseline="0">
          <a:latin typeface="Georgia" pitchFamily="18"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322354151432148"/>
          <c:y val="5.3890617091928057E-2"/>
          <c:w val="0.63211426198827514"/>
          <c:h val="0.72891437988371666"/>
        </c:manualLayout>
      </c:layout>
      <c:lineChart>
        <c:grouping val="standard"/>
        <c:varyColors val="0"/>
        <c:ser>
          <c:idx val="2"/>
          <c:order val="0"/>
          <c:tx>
            <c:strRef>
              <c:f>Sheet2!$D$144:$D$145</c:f>
              <c:strCache>
                <c:ptCount val="1"/>
                <c:pt idx="0">
                  <c:v>90th percentile</c:v>
                </c:pt>
              </c:strCache>
            </c:strRef>
          </c:tx>
          <c:marker>
            <c:symbol val="none"/>
          </c:marker>
          <c:cat>
            <c:numRef>
              <c:f>Sheet2!$A$146:$A$155</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Sheet2!$D$146:$D$155</c:f>
              <c:numCache>
                <c:formatCode>General</c:formatCode>
                <c:ptCount val="10"/>
                <c:pt idx="0">
                  <c:v>22.137730000000001</c:v>
                </c:pt>
                <c:pt idx="1">
                  <c:v>22.396529999999998</c:v>
                </c:pt>
                <c:pt idx="2">
                  <c:v>26.709700000000002</c:v>
                </c:pt>
                <c:pt idx="3">
                  <c:v>29.92503</c:v>
                </c:pt>
                <c:pt idx="4">
                  <c:v>32.977719999999998</c:v>
                </c:pt>
                <c:pt idx="5">
                  <c:v>36.24718</c:v>
                </c:pt>
                <c:pt idx="6">
                  <c:v>39.105829999999997</c:v>
                </c:pt>
                <c:pt idx="7">
                  <c:v>43.853200000000001</c:v>
                </c:pt>
                <c:pt idx="8">
                  <c:v>48.790260000000004</c:v>
                </c:pt>
                <c:pt idx="9">
                  <c:v>64.096149999999994</c:v>
                </c:pt>
              </c:numCache>
            </c:numRef>
          </c:val>
          <c:smooth val="0"/>
        </c:ser>
        <c:ser>
          <c:idx val="1"/>
          <c:order val="1"/>
          <c:tx>
            <c:strRef>
              <c:f>Sheet2!$C$144:$C$145</c:f>
              <c:strCache>
                <c:ptCount val="1"/>
                <c:pt idx="0">
                  <c:v>Median</c:v>
                </c:pt>
              </c:strCache>
            </c:strRef>
          </c:tx>
          <c:marker>
            <c:symbol val="none"/>
          </c:marker>
          <c:cat>
            <c:numRef>
              <c:f>Sheet2!$A$146:$A$155</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Sheet2!$C$146:$C$155</c:f>
              <c:numCache>
                <c:formatCode>General</c:formatCode>
                <c:ptCount val="10"/>
                <c:pt idx="0">
                  <c:v>8.8161100000000001</c:v>
                </c:pt>
                <c:pt idx="1">
                  <c:v>9.5258009999999995</c:v>
                </c:pt>
                <c:pt idx="2">
                  <c:v>12.48521</c:v>
                </c:pt>
                <c:pt idx="3">
                  <c:v>14.334020000000001</c:v>
                </c:pt>
                <c:pt idx="4">
                  <c:v>16.467390000000002</c:v>
                </c:pt>
                <c:pt idx="5">
                  <c:v>19.046500000000002</c:v>
                </c:pt>
                <c:pt idx="6">
                  <c:v>21.19754</c:v>
                </c:pt>
                <c:pt idx="7">
                  <c:v>23.491409999999998</c:v>
                </c:pt>
                <c:pt idx="8">
                  <c:v>26.177759999999999</c:v>
                </c:pt>
                <c:pt idx="9">
                  <c:v>31.34252</c:v>
                </c:pt>
              </c:numCache>
            </c:numRef>
          </c:val>
          <c:smooth val="0"/>
        </c:ser>
        <c:ser>
          <c:idx val="0"/>
          <c:order val="2"/>
          <c:tx>
            <c:strRef>
              <c:f>Sheet2!$B$144:$B$145</c:f>
              <c:strCache>
                <c:ptCount val="1"/>
                <c:pt idx="0">
                  <c:v>10th percentile</c:v>
                </c:pt>
              </c:strCache>
            </c:strRef>
          </c:tx>
          <c:marker>
            <c:symbol val="none"/>
          </c:marker>
          <c:cat>
            <c:numRef>
              <c:f>Sheet2!$A$146:$A$155</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Sheet2!$B$146:$B$155</c:f>
              <c:numCache>
                <c:formatCode>General</c:formatCode>
                <c:ptCount val="10"/>
                <c:pt idx="0">
                  <c:v>2.429519</c:v>
                </c:pt>
                <c:pt idx="1">
                  <c:v>3.6438890000000002</c:v>
                </c:pt>
                <c:pt idx="2">
                  <c:v>5.0592240000000004</c:v>
                </c:pt>
                <c:pt idx="3">
                  <c:v>6.0307579999999996</c:v>
                </c:pt>
                <c:pt idx="4">
                  <c:v>6.9860429999999996</c:v>
                </c:pt>
                <c:pt idx="5">
                  <c:v>8.8945100000000004</c:v>
                </c:pt>
                <c:pt idx="6">
                  <c:v>9.5495110000000007</c:v>
                </c:pt>
                <c:pt idx="7">
                  <c:v>11.296530000000001</c:v>
                </c:pt>
                <c:pt idx="8">
                  <c:v>12.929270000000001</c:v>
                </c:pt>
                <c:pt idx="9">
                  <c:v>15.14667</c:v>
                </c:pt>
              </c:numCache>
            </c:numRef>
          </c:val>
          <c:smooth val="0"/>
        </c:ser>
        <c:dLbls>
          <c:showLegendKey val="0"/>
          <c:showVal val="0"/>
          <c:showCatName val="0"/>
          <c:showSerName val="0"/>
          <c:showPercent val="0"/>
          <c:showBubbleSize val="0"/>
        </c:dLbls>
        <c:marker val="1"/>
        <c:smooth val="0"/>
        <c:axId val="32457856"/>
        <c:axId val="32459776"/>
      </c:lineChart>
      <c:catAx>
        <c:axId val="32457856"/>
        <c:scaling>
          <c:orientation val="minMax"/>
        </c:scaling>
        <c:delete val="0"/>
        <c:axPos val="b"/>
        <c:title>
          <c:tx>
            <c:rich>
              <a:bodyPr/>
              <a:lstStyle/>
              <a:p>
                <a:pPr>
                  <a:defRPr/>
                </a:pPr>
                <a:r>
                  <a:rPr lang="en-US"/>
                  <a:t>Income deciles, equivalised OECD scale</a:t>
                </a:r>
              </a:p>
            </c:rich>
          </c:tx>
          <c:layout/>
          <c:overlay val="0"/>
        </c:title>
        <c:numFmt formatCode="General" sourceLinked="1"/>
        <c:majorTickMark val="out"/>
        <c:minorTickMark val="none"/>
        <c:tickLblPos val="nextTo"/>
        <c:crossAx val="32459776"/>
        <c:crosses val="autoZero"/>
        <c:auto val="1"/>
        <c:lblAlgn val="ctr"/>
        <c:lblOffset val="100"/>
        <c:noMultiLvlLbl val="0"/>
      </c:catAx>
      <c:valAx>
        <c:axId val="32459776"/>
        <c:scaling>
          <c:orientation val="minMax"/>
        </c:scaling>
        <c:delete val="0"/>
        <c:axPos val="l"/>
        <c:majorGridlines/>
        <c:title>
          <c:tx>
            <c:rich>
              <a:bodyPr rot="-5400000" vert="horz"/>
              <a:lstStyle/>
              <a:p>
                <a:pPr>
                  <a:defRPr/>
                </a:pPr>
                <a:r>
                  <a:rPr lang="en-US" dirty="0" smtClean="0"/>
                  <a:t>Annual  </a:t>
                </a:r>
                <a:r>
                  <a:rPr lang="en-US" dirty="0" err="1" smtClean="0"/>
                  <a:t>hh</a:t>
                </a:r>
                <a:r>
                  <a:rPr lang="en-US" dirty="0" smtClean="0"/>
                  <a:t> CO2</a:t>
                </a:r>
                <a:r>
                  <a:rPr lang="en-US" dirty="0"/>
                  <a:t>, </a:t>
                </a:r>
                <a:r>
                  <a:rPr lang="en-US" dirty="0" err="1"/>
                  <a:t>tonnes</a:t>
                </a:r>
                <a:endParaRPr lang="en-US" dirty="0"/>
              </a:p>
            </c:rich>
          </c:tx>
          <c:layout/>
          <c:overlay val="0"/>
        </c:title>
        <c:numFmt formatCode="General" sourceLinked="1"/>
        <c:majorTickMark val="out"/>
        <c:minorTickMark val="none"/>
        <c:tickLblPos val="nextTo"/>
        <c:crossAx val="32457856"/>
        <c:crosses val="autoZero"/>
        <c:crossBetween val="between"/>
      </c:valAx>
    </c:plotArea>
    <c:legend>
      <c:legendPos val="r"/>
      <c:layout>
        <c:manualLayout>
          <c:xMode val="edge"/>
          <c:yMode val="edge"/>
          <c:x val="0.74847285939151631"/>
          <c:y val="0.30957285610240842"/>
          <c:w val="0.24871631658997026"/>
          <c:h val="0.42984575787875423"/>
        </c:manualLayout>
      </c:layout>
      <c:overlay val="0"/>
    </c:legend>
    <c:plotVisOnly val="1"/>
    <c:dispBlanksAs val="gap"/>
    <c:showDLblsOverMax val="0"/>
  </c:chart>
  <c:txPr>
    <a:bodyPr/>
    <a:lstStyle/>
    <a:p>
      <a:pPr>
        <a:defRPr baseline="0">
          <a:latin typeface="Georgia" pitchFamily="18"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9598396154501603E-2"/>
          <c:y val="7.2976093681343279E-2"/>
          <c:w val="0.71470495435129988"/>
          <c:h val="0.7623611209590061"/>
        </c:manualLayout>
      </c:layout>
      <c:lineChart>
        <c:grouping val="standard"/>
        <c:varyColors val="0"/>
        <c:ser>
          <c:idx val="0"/>
          <c:order val="0"/>
          <c:spPr>
            <a:ln>
              <a:solidFill>
                <a:schemeClr val="tx1"/>
              </a:solidFill>
            </a:ln>
          </c:spPr>
          <c:marker>
            <c:symbol val="none"/>
          </c:marker>
          <c:cat>
            <c:numRef>
              <c:f>'Quantile only income total CO2'!$B$19:$B$27</c:f>
              <c:numCache>
                <c:formatCode>General</c:formatCode>
                <c:ptCount val="9"/>
                <c:pt idx="0">
                  <c:v>0.1</c:v>
                </c:pt>
                <c:pt idx="1">
                  <c:v>0.2</c:v>
                </c:pt>
                <c:pt idx="2">
                  <c:v>0.3</c:v>
                </c:pt>
                <c:pt idx="3">
                  <c:v>0.4</c:v>
                </c:pt>
                <c:pt idx="4">
                  <c:v>0.5</c:v>
                </c:pt>
                <c:pt idx="5">
                  <c:v>0.6</c:v>
                </c:pt>
                <c:pt idx="6">
                  <c:v>0.7</c:v>
                </c:pt>
                <c:pt idx="7">
                  <c:v>0.8</c:v>
                </c:pt>
                <c:pt idx="8">
                  <c:v>0.9</c:v>
                </c:pt>
              </c:numCache>
            </c:numRef>
          </c:cat>
          <c:val>
            <c:numRef>
              <c:f>'Quantile only income total CO2'!$C$19:$C$27</c:f>
              <c:numCache>
                <c:formatCode>General</c:formatCode>
                <c:ptCount val="9"/>
                <c:pt idx="0">
                  <c:v>0.73899999999999999</c:v>
                </c:pt>
                <c:pt idx="1">
                  <c:v>0.71699999999999997</c:v>
                </c:pt>
                <c:pt idx="2">
                  <c:v>0.69699999999999995</c:v>
                </c:pt>
                <c:pt idx="3">
                  <c:v>0.67900000000000005</c:v>
                </c:pt>
                <c:pt idx="4">
                  <c:v>0.65600000000000003</c:v>
                </c:pt>
                <c:pt idx="5">
                  <c:v>0.64</c:v>
                </c:pt>
                <c:pt idx="6">
                  <c:v>0.61799999999999999</c:v>
                </c:pt>
                <c:pt idx="7">
                  <c:v>0.58499999999999996</c:v>
                </c:pt>
                <c:pt idx="8">
                  <c:v>0.54600000000000004</c:v>
                </c:pt>
              </c:numCache>
            </c:numRef>
          </c:val>
          <c:smooth val="0"/>
        </c:ser>
        <c:ser>
          <c:idx val="1"/>
          <c:order val="1"/>
          <c:spPr>
            <a:ln w="3175">
              <a:solidFill>
                <a:schemeClr val="tx1"/>
              </a:solidFill>
              <a:prstDash val="sysDash"/>
            </a:ln>
          </c:spPr>
          <c:marker>
            <c:symbol val="none"/>
          </c:marker>
          <c:cat>
            <c:numRef>
              <c:f>'Quantile only income total CO2'!$B$19:$B$27</c:f>
              <c:numCache>
                <c:formatCode>General</c:formatCode>
                <c:ptCount val="9"/>
                <c:pt idx="0">
                  <c:v>0.1</c:v>
                </c:pt>
                <c:pt idx="1">
                  <c:v>0.2</c:v>
                </c:pt>
                <c:pt idx="2">
                  <c:v>0.3</c:v>
                </c:pt>
                <c:pt idx="3">
                  <c:v>0.4</c:v>
                </c:pt>
                <c:pt idx="4">
                  <c:v>0.5</c:v>
                </c:pt>
                <c:pt idx="5">
                  <c:v>0.6</c:v>
                </c:pt>
                <c:pt idx="6">
                  <c:v>0.7</c:v>
                </c:pt>
                <c:pt idx="7">
                  <c:v>0.8</c:v>
                </c:pt>
                <c:pt idx="8">
                  <c:v>0.9</c:v>
                </c:pt>
              </c:numCache>
            </c:numRef>
          </c:cat>
          <c:val>
            <c:numRef>
              <c:f>'Quantile only income total CO2'!$D$19:$D$27</c:f>
              <c:numCache>
                <c:formatCode>General</c:formatCode>
                <c:ptCount val="9"/>
                <c:pt idx="0">
                  <c:v>0.72347799999999995</c:v>
                </c:pt>
                <c:pt idx="1">
                  <c:v>0.70422750000000001</c:v>
                </c:pt>
                <c:pt idx="2">
                  <c:v>0.685612</c:v>
                </c:pt>
                <c:pt idx="3">
                  <c:v>0.6687820000000001</c:v>
                </c:pt>
                <c:pt idx="4">
                  <c:v>0.64543099999999998</c:v>
                </c:pt>
                <c:pt idx="5">
                  <c:v>0.62948950000000004</c:v>
                </c:pt>
                <c:pt idx="6">
                  <c:v>0.606846</c:v>
                </c:pt>
                <c:pt idx="7">
                  <c:v>0.57287100000000002</c:v>
                </c:pt>
                <c:pt idx="8">
                  <c:v>0.53217449999999999</c:v>
                </c:pt>
              </c:numCache>
            </c:numRef>
          </c:val>
          <c:smooth val="0"/>
        </c:ser>
        <c:ser>
          <c:idx val="2"/>
          <c:order val="2"/>
          <c:tx>
            <c:strRef>
              <c:f>'Quantile only income total CO2'!$E$19:$E$27</c:f>
              <c:strCache>
                <c:ptCount val="1"/>
                <c:pt idx="0">
                  <c:v>0.754522 0.7297725 0.708388 0.689218 0.666569 0.6505105 0.629154 0.597129 0.5598255</c:v>
                </c:pt>
              </c:strCache>
            </c:strRef>
          </c:tx>
          <c:spPr>
            <a:ln w="3175">
              <a:solidFill>
                <a:schemeClr val="tx1"/>
              </a:solidFill>
              <a:prstDash val="sysDash"/>
            </a:ln>
          </c:spPr>
          <c:marker>
            <c:symbol val="none"/>
          </c:marker>
          <c:cat>
            <c:numRef>
              <c:f>'Quantile only income total CO2'!$B$19:$B$27</c:f>
              <c:numCache>
                <c:formatCode>General</c:formatCode>
                <c:ptCount val="9"/>
                <c:pt idx="0">
                  <c:v>0.1</c:v>
                </c:pt>
                <c:pt idx="1">
                  <c:v>0.2</c:v>
                </c:pt>
                <c:pt idx="2">
                  <c:v>0.3</c:v>
                </c:pt>
                <c:pt idx="3">
                  <c:v>0.4</c:v>
                </c:pt>
                <c:pt idx="4">
                  <c:v>0.5</c:v>
                </c:pt>
                <c:pt idx="5">
                  <c:v>0.6</c:v>
                </c:pt>
                <c:pt idx="6">
                  <c:v>0.7</c:v>
                </c:pt>
                <c:pt idx="7">
                  <c:v>0.8</c:v>
                </c:pt>
                <c:pt idx="8">
                  <c:v>0.9</c:v>
                </c:pt>
              </c:numCache>
            </c:numRef>
          </c:cat>
          <c:val>
            <c:numRef>
              <c:f>'Quantile only income total CO2'!$E$19:$E$27</c:f>
              <c:numCache>
                <c:formatCode>General</c:formatCode>
                <c:ptCount val="9"/>
                <c:pt idx="0">
                  <c:v>0.75452200000000003</c:v>
                </c:pt>
                <c:pt idx="1">
                  <c:v>0.72977249999999994</c:v>
                </c:pt>
                <c:pt idx="2">
                  <c:v>0.70838799999999991</c:v>
                </c:pt>
                <c:pt idx="3">
                  <c:v>0.689218</c:v>
                </c:pt>
                <c:pt idx="4">
                  <c:v>0.66656900000000008</c:v>
                </c:pt>
                <c:pt idx="5">
                  <c:v>0.65051049999999999</c:v>
                </c:pt>
                <c:pt idx="6">
                  <c:v>0.62915399999999999</c:v>
                </c:pt>
                <c:pt idx="7">
                  <c:v>0.59712899999999991</c:v>
                </c:pt>
                <c:pt idx="8">
                  <c:v>0.55982550000000009</c:v>
                </c:pt>
              </c:numCache>
            </c:numRef>
          </c:val>
          <c:smooth val="0"/>
        </c:ser>
        <c:ser>
          <c:idx val="3"/>
          <c:order val="3"/>
          <c:spPr>
            <a:ln w="3175" cmpd="sng">
              <a:solidFill>
                <a:schemeClr val="tx1"/>
              </a:solidFill>
            </a:ln>
          </c:spPr>
          <c:marker>
            <c:symbol val="none"/>
          </c:marker>
          <c:val>
            <c:numRef>
              <c:f>'Quantile only income total CO2'!$F$19:$F$27</c:f>
              <c:numCache>
                <c:formatCode>General</c:formatCode>
                <c:ptCount val="9"/>
                <c:pt idx="0">
                  <c:v>0.64500000000000002</c:v>
                </c:pt>
                <c:pt idx="1">
                  <c:v>0.64500000000000002</c:v>
                </c:pt>
                <c:pt idx="2">
                  <c:v>0.64500000000000002</c:v>
                </c:pt>
                <c:pt idx="3">
                  <c:v>0.64500000000000002</c:v>
                </c:pt>
                <c:pt idx="4">
                  <c:v>0.64500000000000002</c:v>
                </c:pt>
                <c:pt idx="5">
                  <c:v>0.64500000000000002</c:v>
                </c:pt>
                <c:pt idx="6">
                  <c:v>0.64500000000000002</c:v>
                </c:pt>
                <c:pt idx="7">
                  <c:v>0.64500000000000002</c:v>
                </c:pt>
                <c:pt idx="8">
                  <c:v>0.64500000000000002</c:v>
                </c:pt>
              </c:numCache>
            </c:numRef>
          </c:val>
          <c:smooth val="0"/>
        </c:ser>
        <c:ser>
          <c:idx val="4"/>
          <c:order val="4"/>
          <c:spPr>
            <a:ln w="3175">
              <a:solidFill>
                <a:schemeClr val="tx1"/>
              </a:solidFill>
              <a:prstDash val="sysDash"/>
            </a:ln>
          </c:spPr>
          <c:marker>
            <c:symbol val="none"/>
          </c:marker>
          <c:val>
            <c:numRef>
              <c:f>'Quantile only income total CO2'!$G$19:$G$27</c:f>
              <c:numCache>
                <c:formatCode>General</c:formatCode>
                <c:ptCount val="9"/>
                <c:pt idx="0">
                  <c:v>0.63466500000000003</c:v>
                </c:pt>
                <c:pt idx="1">
                  <c:v>0.63466500000000003</c:v>
                </c:pt>
                <c:pt idx="2">
                  <c:v>0.63466500000000003</c:v>
                </c:pt>
                <c:pt idx="3">
                  <c:v>0.63466500000000003</c:v>
                </c:pt>
                <c:pt idx="4">
                  <c:v>0.63466500000000003</c:v>
                </c:pt>
                <c:pt idx="5">
                  <c:v>0.63466500000000003</c:v>
                </c:pt>
                <c:pt idx="6">
                  <c:v>0.63466500000000003</c:v>
                </c:pt>
                <c:pt idx="7">
                  <c:v>0.63466500000000003</c:v>
                </c:pt>
                <c:pt idx="8">
                  <c:v>0.63466500000000003</c:v>
                </c:pt>
              </c:numCache>
            </c:numRef>
          </c:val>
          <c:smooth val="0"/>
        </c:ser>
        <c:ser>
          <c:idx val="5"/>
          <c:order val="5"/>
          <c:spPr>
            <a:ln w="3175">
              <a:solidFill>
                <a:schemeClr val="tx1"/>
              </a:solidFill>
              <a:prstDash val="sysDash"/>
            </a:ln>
          </c:spPr>
          <c:marker>
            <c:symbol val="none"/>
          </c:marker>
          <c:val>
            <c:numRef>
              <c:f>'Quantile only income total CO2'!$H$19:$H$27</c:f>
              <c:numCache>
                <c:formatCode>General</c:formatCode>
                <c:ptCount val="9"/>
                <c:pt idx="0">
                  <c:v>0.65538799999999997</c:v>
                </c:pt>
                <c:pt idx="1">
                  <c:v>0.65538799999999997</c:v>
                </c:pt>
                <c:pt idx="2">
                  <c:v>0.65538799999999997</c:v>
                </c:pt>
                <c:pt idx="3">
                  <c:v>0.65538799999999997</c:v>
                </c:pt>
                <c:pt idx="4">
                  <c:v>0.65538799999999997</c:v>
                </c:pt>
                <c:pt idx="5">
                  <c:v>0.65538799999999997</c:v>
                </c:pt>
                <c:pt idx="6">
                  <c:v>0.65538799999999997</c:v>
                </c:pt>
                <c:pt idx="7">
                  <c:v>0.65538799999999997</c:v>
                </c:pt>
                <c:pt idx="8">
                  <c:v>0.65538799999999997</c:v>
                </c:pt>
              </c:numCache>
            </c:numRef>
          </c:val>
          <c:smooth val="0"/>
        </c:ser>
        <c:dLbls>
          <c:showLegendKey val="0"/>
          <c:showVal val="0"/>
          <c:showCatName val="0"/>
          <c:showSerName val="0"/>
          <c:showPercent val="0"/>
          <c:showBubbleSize val="0"/>
        </c:dLbls>
        <c:marker val="1"/>
        <c:smooth val="0"/>
        <c:axId val="195976576"/>
        <c:axId val="195982464"/>
      </c:lineChart>
      <c:catAx>
        <c:axId val="195976576"/>
        <c:scaling>
          <c:orientation val="minMax"/>
        </c:scaling>
        <c:delete val="0"/>
        <c:axPos val="b"/>
        <c:numFmt formatCode="General" sourceLinked="1"/>
        <c:majorTickMark val="out"/>
        <c:minorTickMark val="none"/>
        <c:tickLblPos val="nextTo"/>
        <c:crossAx val="195982464"/>
        <c:crosses val="autoZero"/>
        <c:auto val="1"/>
        <c:lblAlgn val="ctr"/>
        <c:lblOffset val="100"/>
        <c:noMultiLvlLbl val="0"/>
      </c:catAx>
      <c:valAx>
        <c:axId val="195982464"/>
        <c:scaling>
          <c:orientation val="minMax"/>
          <c:max val="1.1000000000000001"/>
          <c:min val="0.4"/>
        </c:scaling>
        <c:delete val="0"/>
        <c:axPos val="l"/>
        <c:majorGridlines>
          <c:spPr>
            <a:ln>
              <a:noFill/>
            </a:ln>
          </c:spPr>
        </c:majorGridlines>
        <c:numFmt formatCode="General" sourceLinked="1"/>
        <c:majorTickMark val="out"/>
        <c:minorTickMark val="none"/>
        <c:tickLblPos val="nextTo"/>
        <c:crossAx val="195976576"/>
        <c:crosses val="autoZero"/>
        <c:crossBetween val="between"/>
        <c:majorUnit val="0.1"/>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'Quintile only income transport'!$B$17:$B$25</c:f>
              <c:strCache>
                <c:ptCount val="1"/>
                <c:pt idx="0">
                  <c:v>0.1 0.2 0.3 0.4 0.5 0.6 0.7 0.8 0.9</c:v>
                </c:pt>
              </c:strCache>
            </c:strRef>
          </c:tx>
          <c:spPr>
            <a:ln>
              <a:solidFill>
                <a:schemeClr val="tx1"/>
              </a:solidFill>
            </a:ln>
          </c:spPr>
          <c:marker>
            <c:symbol val="none"/>
          </c:marker>
          <c:cat>
            <c:numRef>
              <c:f>'Quntile only income indirect'!$C$26:$C$34</c:f>
              <c:numCache>
                <c:formatCode>General</c:formatCode>
                <c:ptCount val="9"/>
                <c:pt idx="0">
                  <c:v>0.1</c:v>
                </c:pt>
                <c:pt idx="1">
                  <c:v>0.2</c:v>
                </c:pt>
                <c:pt idx="2">
                  <c:v>0.3</c:v>
                </c:pt>
                <c:pt idx="3">
                  <c:v>0.4</c:v>
                </c:pt>
                <c:pt idx="4">
                  <c:v>0.5</c:v>
                </c:pt>
                <c:pt idx="5">
                  <c:v>0.6</c:v>
                </c:pt>
                <c:pt idx="6">
                  <c:v>0.7</c:v>
                </c:pt>
                <c:pt idx="7">
                  <c:v>0.8</c:v>
                </c:pt>
                <c:pt idx="8">
                  <c:v>0.9</c:v>
                </c:pt>
              </c:numCache>
            </c:numRef>
          </c:cat>
          <c:val>
            <c:numRef>
              <c:f>'Quintile only income transport'!$C$17:$C$25</c:f>
              <c:numCache>
                <c:formatCode>General</c:formatCode>
                <c:ptCount val="9"/>
                <c:pt idx="0">
                  <c:v>1.2270000000000001</c:v>
                </c:pt>
                <c:pt idx="1">
                  <c:v>1.0900000000000001</c:v>
                </c:pt>
                <c:pt idx="2">
                  <c:v>1.004</c:v>
                </c:pt>
                <c:pt idx="3">
                  <c:v>0.94099999999999995</c:v>
                </c:pt>
                <c:pt idx="4">
                  <c:v>0.88900000000000001</c:v>
                </c:pt>
                <c:pt idx="5">
                  <c:v>0.83899999999999997</c:v>
                </c:pt>
                <c:pt idx="6">
                  <c:v>0.79600000000000004</c:v>
                </c:pt>
                <c:pt idx="7">
                  <c:v>0.753</c:v>
                </c:pt>
                <c:pt idx="8">
                  <c:v>0.68</c:v>
                </c:pt>
              </c:numCache>
            </c:numRef>
          </c:val>
          <c:smooth val="0"/>
        </c:ser>
        <c:ser>
          <c:idx val="1"/>
          <c:order val="1"/>
          <c:spPr>
            <a:ln w="3175">
              <a:solidFill>
                <a:schemeClr val="tx1"/>
              </a:solidFill>
              <a:prstDash val="sysDash"/>
            </a:ln>
          </c:spPr>
          <c:marker>
            <c:symbol val="none"/>
          </c:marker>
          <c:cat>
            <c:numRef>
              <c:f>'Quntile only income indirect'!$C$26:$C$34</c:f>
              <c:numCache>
                <c:formatCode>General</c:formatCode>
                <c:ptCount val="9"/>
                <c:pt idx="0">
                  <c:v>0.1</c:v>
                </c:pt>
                <c:pt idx="1">
                  <c:v>0.2</c:v>
                </c:pt>
                <c:pt idx="2">
                  <c:v>0.3</c:v>
                </c:pt>
                <c:pt idx="3">
                  <c:v>0.4</c:v>
                </c:pt>
                <c:pt idx="4">
                  <c:v>0.5</c:v>
                </c:pt>
                <c:pt idx="5">
                  <c:v>0.6</c:v>
                </c:pt>
                <c:pt idx="6">
                  <c:v>0.7</c:v>
                </c:pt>
                <c:pt idx="7">
                  <c:v>0.8</c:v>
                </c:pt>
                <c:pt idx="8">
                  <c:v>0.9</c:v>
                </c:pt>
              </c:numCache>
            </c:numRef>
          </c:cat>
          <c:val>
            <c:numRef>
              <c:f>'Quintile only income transport'!$D$17:$D$25</c:f>
              <c:numCache>
                <c:formatCode>General</c:formatCode>
                <c:ptCount val="9"/>
                <c:pt idx="0">
                  <c:v>1.17669</c:v>
                </c:pt>
                <c:pt idx="1">
                  <c:v>1.0537300000000001</c:v>
                </c:pt>
                <c:pt idx="2">
                  <c:v>0.97631000000000001</c:v>
                </c:pt>
                <c:pt idx="3">
                  <c:v>0.91662499999999991</c:v>
                </c:pt>
                <c:pt idx="4">
                  <c:v>0.86638000000000004</c:v>
                </c:pt>
                <c:pt idx="5">
                  <c:v>0.81637999999999999</c:v>
                </c:pt>
                <c:pt idx="6">
                  <c:v>0.77357500000000001</c:v>
                </c:pt>
                <c:pt idx="7">
                  <c:v>0.72882000000000002</c:v>
                </c:pt>
                <c:pt idx="8">
                  <c:v>0.64997000000000005</c:v>
                </c:pt>
              </c:numCache>
            </c:numRef>
          </c:val>
          <c:smooth val="0"/>
        </c:ser>
        <c:ser>
          <c:idx val="2"/>
          <c:order val="2"/>
          <c:spPr>
            <a:ln w="3175">
              <a:solidFill>
                <a:schemeClr val="tx1"/>
              </a:solidFill>
              <a:prstDash val="sysDash"/>
            </a:ln>
          </c:spPr>
          <c:marker>
            <c:symbol val="none"/>
          </c:marker>
          <c:cat>
            <c:numRef>
              <c:f>'Quntile only income indirect'!$C$26:$C$34</c:f>
              <c:numCache>
                <c:formatCode>General</c:formatCode>
                <c:ptCount val="9"/>
                <c:pt idx="0">
                  <c:v>0.1</c:v>
                </c:pt>
                <c:pt idx="1">
                  <c:v>0.2</c:v>
                </c:pt>
                <c:pt idx="2">
                  <c:v>0.3</c:v>
                </c:pt>
                <c:pt idx="3">
                  <c:v>0.4</c:v>
                </c:pt>
                <c:pt idx="4">
                  <c:v>0.5</c:v>
                </c:pt>
                <c:pt idx="5">
                  <c:v>0.6</c:v>
                </c:pt>
                <c:pt idx="6">
                  <c:v>0.7</c:v>
                </c:pt>
                <c:pt idx="7">
                  <c:v>0.8</c:v>
                </c:pt>
                <c:pt idx="8">
                  <c:v>0.9</c:v>
                </c:pt>
              </c:numCache>
            </c:numRef>
          </c:cat>
          <c:val>
            <c:numRef>
              <c:f>'Quintile only income transport'!$E$17:$E$25</c:f>
              <c:numCache>
                <c:formatCode>General</c:formatCode>
                <c:ptCount val="9"/>
                <c:pt idx="0">
                  <c:v>1.2773100000000002</c:v>
                </c:pt>
                <c:pt idx="1">
                  <c:v>1.1262700000000001</c:v>
                </c:pt>
                <c:pt idx="2">
                  <c:v>1.03169</c:v>
                </c:pt>
                <c:pt idx="3">
                  <c:v>0.96537499999999998</c:v>
                </c:pt>
                <c:pt idx="4">
                  <c:v>0.91161999999999999</c:v>
                </c:pt>
                <c:pt idx="5">
                  <c:v>0.86161999999999994</c:v>
                </c:pt>
                <c:pt idx="6">
                  <c:v>0.81842500000000007</c:v>
                </c:pt>
                <c:pt idx="7">
                  <c:v>0.77717999999999998</c:v>
                </c:pt>
                <c:pt idx="8">
                  <c:v>0.71003000000000005</c:v>
                </c:pt>
              </c:numCache>
            </c:numRef>
          </c:val>
          <c:smooth val="0"/>
        </c:ser>
        <c:ser>
          <c:idx val="3"/>
          <c:order val="3"/>
          <c:spPr>
            <a:ln w="3175" cmpd="sng">
              <a:solidFill>
                <a:schemeClr val="tx1"/>
              </a:solidFill>
            </a:ln>
          </c:spPr>
          <c:marker>
            <c:symbol val="none"/>
          </c:marker>
          <c:cat>
            <c:numRef>
              <c:f>'Quntile only income indirect'!$C$26:$C$34</c:f>
              <c:numCache>
                <c:formatCode>General</c:formatCode>
                <c:ptCount val="9"/>
                <c:pt idx="0">
                  <c:v>0.1</c:v>
                </c:pt>
                <c:pt idx="1">
                  <c:v>0.2</c:v>
                </c:pt>
                <c:pt idx="2">
                  <c:v>0.3</c:v>
                </c:pt>
                <c:pt idx="3">
                  <c:v>0.4</c:v>
                </c:pt>
                <c:pt idx="4">
                  <c:v>0.5</c:v>
                </c:pt>
                <c:pt idx="5">
                  <c:v>0.6</c:v>
                </c:pt>
                <c:pt idx="6">
                  <c:v>0.7</c:v>
                </c:pt>
                <c:pt idx="7">
                  <c:v>0.8</c:v>
                </c:pt>
                <c:pt idx="8">
                  <c:v>0.9</c:v>
                </c:pt>
              </c:numCache>
            </c:numRef>
          </c:cat>
          <c:val>
            <c:numRef>
              <c:f>'Quintile only income transport'!$F$17:$F$25</c:f>
              <c:numCache>
                <c:formatCode>General</c:formatCode>
                <c:ptCount val="9"/>
                <c:pt idx="0">
                  <c:v>0.92900000000000005</c:v>
                </c:pt>
                <c:pt idx="1">
                  <c:v>0.92900000000000005</c:v>
                </c:pt>
                <c:pt idx="2">
                  <c:v>0.92900000000000005</c:v>
                </c:pt>
                <c:pt idx="3">
                  <c:v>0.92900000000000005</c:v>
                </c:pt>
                <c:pt idx="4">
                  <c:v>0.92900000000000005</c:v>
                </c:pt>
                <c:pt idx="5">
                  <c:v>0.92900000000000005</c:v>
                </c:pt>
                <c:pt idx="6">
                  <c:v>0.92900000000000005</c:v>
                </c:pt>
                <c:pt idx="7">
                  <c:v>0.92900000000000005</c:v>
                </c:pt>
                <c:pt idx="8">
                  <c:v>0.92900000000000005</c:v>
                </c:pt>
              </c:numCache>
            </c:numRef>
          </c:val>
          <c:smooth val="0"/>
        </c:ser>
        <c:ser>
          <c:idx val="4"/>
          <c:order val="4"/>
          <c:spPr>
            <a:ln w="3175">
              <a:solidFill>
                <a:schemeClr val="tx1"/>
              </a:solidFill>
              <a:prstDash val="sysDash"/>
            </a:ln>
          </c:spPr>
          <c:marker>
            <c:symbol val="none"/>
          </c:marker>
          <c:cat>
            <c:numRef>
              <c:f>'Quntile only income indirect'!$C$26:$C$34</c:f>
              <c:numCache>
                <c:formatCode>General</c:formatCode>
                <c:ptCount val="9"/>
                <c:pt idx="0">
                  <c:v>0.1</c:v>
                </c:pt>
                <c:pt idx="1">
                  <c:v>0.2</c:v>
                </c:pt>
                <c:pt idx="2">
                  <c:v>0.3</c:v>
                </c:pt>
                <c:pt idx="3">
                  <c:v>0.4</c:v>
                </c:pt>
                <c:pt idx="4">
                  <c:v>0.5</c:v>
                </c:pt>
                <c:pt idx="5">
                  <c:v>0.6</c:v>
                </c:pt>
                <c:pt idx="6">
                  <c:v>0.7</c:v>
                </c:pt>
                <c:pt idx="7">
                  <c:v>0.8</c:v>
                </c:pt>
                <c:pt idx="8">
                  <c:v>0.9</c:v>
                </c:pt>
              </c:numCache>
            </c:numRef>
          </c:cat>
          <c:val>
            <c:numRef>
              <c:f>'Quintile only income transport'!$G$17:$G$25</c:f>
              <c:numCache>
                <c:formatCode>General</c:formatCode>
                <c:ptCount val="9"/>
                <c:pt idx="0">
                  <c:v>0.902285</c:v>
                </c:pt>
                <c:pt idx="1">
                  <c:v>0.902285</c:v>
                </c:pt>
                <c:pt idx="2">
                  <c:v>0.902285</c:v>
                </c:pt>
                <c:pt idx="3">
                  <c:v>0.902285</c:v>
                </c:pt>
                <c:pt idx="4">
                  <c:v>0.902285</c:v>
                </c:pt>
                <c:pt idx="5">
                  <c:v>0.902285</c:v>
                </c:pt>
                <c:pt idx="6">
                  <c:v>0.902285</c:v>
                </c:pt>
                <c:pt idx="7">
                  <c:v>0.902285</c:v>
                </c:pt>
                <c:pt idx="8">
                  <c:v>0.902285</c:v>
                </c:pt>
              </c:numCache>
            </c:numRef>
          </c:val>
          <c:smooth val="0"/>
        </c:ser>
        <c:ser>
          <c:idx val="5"/>
          <c:order val="5"/>
          <c:spPr>
            <a:ln w="3175">
              <a:solidFill>
                <a:schemeClr val="tx1"/>
              </a:solidFill>
              <a:prstDash val="sysDash"/>
            </a:ln>
          </c:spPr>
          <c:marker>
            <c:symbol val="none"/>
          </c:marker>
          <c:cat>
            <c:numRef>
              <c:f>'Quntile only income indirect'!$C$26:$C$34</c:f>
              <c:numCache>
                <c:formatCode>General</c:formatCode>
                <c:ptCount val="9"/>
                <c:pt idx="0">
                  <c:v>0.1</c:v>
                </c:pt>
                <c:pt idx="1">
                  <c:v>0.2</c:v>
                </c:pt>
                <c:pt idx="2">
                  <c:v>0.3</c:v>
                </c:pt>
                <c:pt idx="3">
                  <c:v>0.4</c:v>
                </c:pt>
                <c:pt idx="4">
                  <c:v>0.5</c:v>
                </c:pt>
                <c:pt idx="5">
                  <c:v>0.6</c:v>
                </c:pt>
                <c:pt idx="6">
                  <c:v>0.7</c:v>
                </c:pt>
                <c:pt idx="7">
                  <c:v>0.8</c:v>
                </c:pt>
                <c:pt idx="8">
                  <c:v>0.9</c:v>
                </c:pt>
              </c:numCache>
            </c:numRef>
          </c:cat>
          <c:val>
            <c:numRef>
              <c:f>'Quintile only income transport'!$H$17:$H$25</c:f>
              <c:numCache>
                <c:formatCode>General</c:formatCode>
                <c:ptCount val="9"/>
                <c:pt idx="0">
                  <c:v>0.95585200000000003</c:v>
                </c:pt>
                <c:pt idx="1">
                  <c:v>0.95585200000000003</c:v>
                </c:pt>
                <c:pt idx="2">
                  <c:v>0.95585200000000003</c:v>
                </c:pt>
                <c:pt idx="3">
                  <c:v>0.95585200000000003</c:v>
                </c:pt>
                <c:pt idx="4">
                  <c:v>0.95585200000000003</c:v>
                </c:pt>
                <c:pt idx="5">
                  <c:v>0.95585200000000003</c:v>
                </c:pt>
                <c:pt idx="6">
                  <c:v>0.95585200000000003</c:v>
                </c:pt>
                <c:pt idx="7">
                  <c:v>0.95585200000000003</c:v>
                </c:pt>
                <c:pt idx="8">
                  <c:v>0.95585200000000003</c:v>
                </c:pt>
              </c:numCache>
            </c:numRef>
          </c:val>
          <c:smooth val="0"/>
        </c:ser>
        <c:dLbls>
          <c:showLegendKey val="0"/>
          <c:showVal val="0"/>
          <c:showCatName val="0"/>
          <c:showSerName val="0"/>
          <c:showPercent val="0"/>
          <c:showBubbleSize val="0"/>
        </c:dLbls>
        <c:marker val="1"/>
        <c:smooth val="0"/>
        <c:axId val="195892352"/>
        <c:axId val="195893888"/>
      </c:lineChart>
      <c:catAx>
        <c:axId val="195892352"/>
        <c:scaling>
          <c:orientation val="minMax"/>
        </c:scaling>
        <c:delete val="0"/>
        <c:axPos val="b"/>
        <c:numFmt formatCode="General" sourceLinked="1"/>
        <c:majorTickMark val="out"/>
        <c:minorTickMark val="none"/>
        <c:tickLblPos val="nextTo"/>
        <c:crossAx val="195893888"/>
        <c:crossesAt val="0"/>
        <c:auto val="1"/>
        <c:lblAlgn val="ctr"/>
        <c:lblOffset val="100"/>
        <c:noMultiLvlLbl val="0"/>
      </c:catAx>
      <c:valAx>
        <c:axId val="195893888"/>
        <c:scaling>
          <c:orientation val="minMax"/>
          <c:max val="1.3"/>
          <c:min val="0.60000000000000009"/>
        </c:scaling>
        <c:delete val="0"/>
        <c:axPos val="l"/>
        <c:majorGridlines>
          <c:spPr>
            <a:ln>
              <a:noFill/>
            </a:ln>
          </c:spPr>
        </c:majorGridlines>
        <c:numFmt formatCode="General" sourceLinked="1"/>
        <c:majorTickMark val="out"/>
        <c:minorTickMark val="none"/>
        <c:tickLblPos val="nextTo"/>
        <c:crossAx val="195892352"/>
        <c:crosses val="autoZero"/>
        <c:crossBetween val="between"/>
        <c:majorUnit val="0.1"/>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Sheet3!$H$119</c:f>
              <c:strCache>
                <c:ptCount val="1"/>
                <c:pt idx="0">
                  <c:v>total</c:v>
                </c:pt>
              </c:strCache>
            </c:strRef>
          </c:tx>
          <c:marker>
            <c:symbol val="none"/>
          </c:marker>
          <c:cat>
            <c:strRef>
              <c:f>Sheet3!$I$127:$O$127</c:f>
              <c:strCache>
                <c:ptCount val="7"/>
                <c:pt idx="0">
                  <c:v>18-29</c:v>
                </c:pt>
                <c:pt idx="1">
                  <c:v>30-39</c:v>
                </c:pt>
                <c:pt idx="2">
                  <c:v>40-49</c:v>
                </c:pt>
                <c:pt idx="3">
                  <c:v>50-59</c:v>
                </c:pt>
                <c:pt idx="4">
                  <c:v>60-69</c:v>
                </c:pt>
                <c:pt idx="5">
                  <c:v>70-79</c:v>
                </c:pt>
                <c:pt idx="6">
                  <c:v>80+</c:v>
                </c:pt>
              </c:strCache>
            </c:strRef>
          </c:cat>
          <c:val>
            <c:numRef>
              <c:f>Sheet3!$I$128:$O$128</c:f>
              <c:numCache>
                <c:formatCode>General</c:formatCode>
                <c:ptCount val="7"/>
                <c:pt idx="0">
                  <c:v>17.342929999999999</c:v>
                </c:pt>
                <c:pt idx="1">
                  <c:v>22.67108</c:v>
                </c:pt>
                <c:pt idx="2">
                  <c:v>25.87725</c:v>
                </c:pt>
                <c:pt idx="3">
                  <c:v>24.733250000000002</c:v>
                </c:pt>
                <c:pt idx="4">
                  <c:v>20.748419999999999</c:v>
                </c:pt>
                <c:pt idx="5">
                  <c:v>14.922829999999999</c:v>
                </c:pt>
                <c:pt idx="6">
                  <c:v>10.86284</c:v>
                </c:pt>
              </c:numCache>
            </c:numRef>
          </c:val>
          <c:smooth val="0"/>
        </c:ser>
        <c:ser>
          <c:idx val="1"/>
          <c:order val="1"/>
          <c:tx>
            <c:strRef>
              <c:f>Sheet3!$H$120</c:f>
              <c:strCache>
                <c:ptCount val="1"/>
                <c:pt idx="0">
                  <c:v>id</c:v>
                </c:pt>
              </c:strCache>
            </c:strRef>
          </c:tx>
          <c:spPr>
            <a:ln>
              <a:prstDash val="sysDot"/>
            </a:ln>
          </c:spPr>
          <c:marker>
            <c:symbol val="none"/>
          </c:marker>
          <c:cat>
            <c:strRef>
              <c:f>Sheet3!$I$127:$O$127</c:f>
              <c:strCache>
                <c:ptCount val="7"/>
                <c:pt idx="0">
                  <c:v>18-29</c:v>
                </c:pt>
                <c:pt idx="1">
                  <c:v>30-39</c:v>
                </c:pt>
                <c:pt idx="2">
                  <c:v>40-49</c:v>
                </c:pt>
                <c:pt idx="3">
                  <c:v>50-59</c:v>
                </c:pt>
                <c:pt idx="4">
                  <c:v>60-69</c:v>
                </c:pt>
                <c:pt idx="5">
                  <c:v>70-79</c:v>
                </c:pt>
                <c:pt idx="6">
                  <c:v>80+</c:v>
                </c:pt>
              </c:strCache>
            </c:strRef>
          </c:cat>
          <c:val>
            <c:numRef>
              <c:f>Sheet3!$I$129:$O$129</c:f>
              <c:numCache>
                <c:formatCode>General</c:formatCode>
                <c:ptCount val="7"/>
                <c:pt idx="0">
                  <c:v>9.2625720000000005</c:v>
                </c:pt>
                <c:pt idx="1">
                  <c:v>11.85539</c:v>
                </c:pt>
                <c:pt idx="2">
                  <c:v>13.38003</c:v>
                </c:pt>
                <c:pt idx="3">
                  <c:v>12.418609999999999</c:v>
                </c:pt>
                <c:pt idx="4">
                  <c:v>10.127219999999999</c:v>
                </c:pt>
                <c:pt idx="5">
                  <c:v>7.1146839999999996</c:v>
                </c:pt>
                <c:pt idx="6">
                  <c:v>5.0097139999999998</c:v>
                </c:pt>
              </c:numCache>
            </c:numRef>
          </c:val>
          <c:smooth val="0"/>
        </c:ser>
        <c:ser>
          <c:idx val="2"/>
          <c:order val="2"/>
          <c:tx>
            <c:strRef>
              <c:f>Sheet3!$H$121</c:f>
              <c:strCache>
                <c:ptCount val="1"/>
                <c:pt idx="0">
                  <c:v>he</c:v>
                </c:pt>
              </c:strCache>
            </c:strRef>
          </c:tx>
          <c:spPr>
            <a:ln>
              <a:prstDash val="lgDashDot"/>
            </a:ln>
          </c:spPr>
          <c:marker>
            <c:symbol val="none"/>
          </c:marker>
          <c:cat>
            <c:strRef>
              <c:f>Sheet3!$I$127:$O$127</c:f>
              <c:strCache>
                <c:ptCount val="7"/>
                <c:pt idx="0">
                  <c:v>18-29</c:v>
                </c:pt>
                <c:pt idx="1">
                  <c:v>30-39</c:v>
                </c:pt>
                <c:pt idx="2">
                  <c:v>40-49</c:v>
                </c:pt>
                <c:pt idx="3">
                  <c:v>50-59</c:v>
                </c:pt>
                <c:pt idx="4">
                  <c:v>60-69</c:v>
                </c:pt>
                <c:pt idx="5">
                  <c:v>70-79</c:v>
                </c:pt>
                <c:pt idx="6">
                  <c:v>80+</c:v>
                </c:pt>
              </c:strCache>
            </c:strRef>
          </c:cat>
          <c:val>
            <c:numRef>
              <c:f>Sheet3!$I$130:$O$130</c:f>
              <c:numCache>
                <c:formatCode>General</c:formatCode>
                <c:ptCount val="7"/>
                <c:pt idx="0">
                  <c:v>3.701797</c:v>
                </c:pt>
                <c:pt idx="1">
                  <c:v>4.8883359999999998</c:v>
                </c:pt>
                <c:pt idx="2">
                  <c:v>5.731452</c:v>
                </c:pt>
                <c:pt idx="3">
                  <c:v>5.7678060000000002</c:v>
                </c:pt>
                <c:pt idx="4">
                  <c:v>5.2872640000000004</c:v>
                </c:pt>
                <c:pt idx="5">
                  <c:v>4.7608230000000002</c:v>
                </c:pt>
                <c:pt idx="6">
                  <c:v>4.5122770000000001</c:v>
                </c:pt>
              </c:numCache>
            </c:numRef>
          </c:val>
          <c:smooth val="0"/>
        </c:ser>
        <c:ser>
          <c:idx val="3"/>
          <c:order val="3"/>
          <c:tx>
            <c:strRef>
              <c:f>Sheet3!$H$122</c:f>
              <c:strCache>
                <c:ptCount val="1"/>
                <c:pt idx="0">
                  <c:v>trans</c:v>
                </c:pt>
              </c:strCache>
            </c:strRef>
          </c:tx>
          <c:spPr>
            <a:ln>
              <a:prstDash val="dash"/>
            </a:ln>
          </c:spPr>
          <c:marker>
            <c:symbol val="none"/>
          </c:marker>
          <c:cat>
            <c:strRef>
              <c:f>Sheet3!$I$127:$O$127</c:f>
              <c:strCache>
                <c:ptCount val="7"/>
                <c:pt idx="0">
                  <c:v>18-29</c:v>
                </c:pt>
                <c:pt idx="1">
                  <c:v>30-39</c:v>
                </c:pt>
                <c:pt idx="2">
                  <c:v>40-49</c:v>
                </c:pt>
                <c:pt idx="3">
                  <c:v>50-59</c:v>
                </c:pt>
                <c:pt idx="4">
                  <c:v>60-69</c:v>
                </c:pt>
                <c:pt idx="5">
                  <c:v>70-79</c:v>
                </c:pt>
                <c:pt idx="6">
                  <c:v>80+</c:v>
                </c:pt>
              </c:strCache>
            </c:strRef>
          </c:cat>
          <c:val>
            <c:numRef>
              <c:f>Sheet3!$I$131:$O$131</c:f>
              <c:numCache>
                <c:formatCode>General</c:formatCode>
                <c:ptCount val="7"/>
                <c:pt idx="0">
                  <c:v>4.3785610000000004</c:v>
                </c:pt>
                <c:pt idx="1">
                  <c:v>5.9273540000000002</c:v>
                </c:pt>
                <c:pt idx="2">
                  <c:v>6.7657699999999998</c:v>
                </c:pt>
                <c:pt idx="3">
                  <c:v>6.5468349999999997</c:v>
                </c:pt>
                <c:pt idx="4">
                  <c:v>5.3339379999999998</c:v>
                </c:pt>
                <c:pt idx="5">
                  <c:v>3.0473219999999999</c:v>
                </c:pt>
                <c:pt idx="6">
                  <c:v>1.3408500000000001</c:v>
                </c:pt>
              </c:numCache>
            </c:numRef>
          </c:val>
          <c:smooth val="0"/>
        </c:ser>
        <c:dLbls>
          <c:showLegendKey val="0"/>
          <c:showVal val="0"/>
          <c:showCatName val="0"/>
          <c:showSerName val="0"/>
          <c:showPercent val="0"/>
          <c:showBubbleSize val="0"/>
        </c:dLbls>
        <c:marker val="1"/>
        <c:smooth val="0"/>
        <c:axId val="34550912"/>
        <c:axId val="34552832"/>
      </c:lineChart>
      <c:catAx>
        <c:axId val="34550912"/>
        <c:scaling>
          <c:orientation val="minMax"/>
        </c:scaling>
        <c:delete val="0"/>
        <c:axPos val="b"/>
        <c:title>
          <c:tx>
            <c:rich>
              <a:bodyPr/>
              <a:lstStyle/>
              <a:p>
                <a:pPr>
                  <a:defRPr/>
                </a:pPr>
                <a:r>
                  <a:rPr lang="en-US"/>
                  <a:t>Age group</a:t>
                </a:r>
              </a:p>
            </c:rich>
          </c:tx>
          <c:layout/>
          <c:overlay val="0"/>
        </c:title>
        <c:majorTickMark val="out"/>
        <c:minorTickMark val="none"/>
        <c:tickLblPos val="nextTo"/>
        <c:crossAx val="34552832"/>
        <c:crosses val="autoZero"/>
        <c:auto val="1"/>
        <c:lblAlgn val="ctr"/>
        <c:lblOffset val="100"/>
        <c:noMultiLvlLbl val="0"/>
      </c:catAx>
      <c:valAx>
        <c:axId val="34552832"/>
        <c:scaling>
          <c:orientation val="minMax"/>
        </c:scaling>
        <c:delete val="0"/>
        <c:axPos val="l"/>
        <c:majorGridlines/>
        <c:title>
          <c:tx>
            <c:rich>
              <a:bodyPr rot="-5400000" vert="horz"/>
              <a:lstStyle/>
              <a:p>
                <a:pPr>
                  <a:defRPr/>
                </a:pPr>
                <a:r>
                  <a:rPr lang="en-US"/>
                  <a:t>Annual household CO2, tonnes</a:t>
                </a:r>
              </a:p>
            </c:rich>
          </c:tx>
          <c:layout/>
          <c:overlay val="0"/>
        </c:title>
        <c:numFmt formatCode="General" sourceLinked="1"/>
        <c:majorTickMark val="out"/>
        <c:minorTickMark val="none"/>
        <c:tickLblPos val="nextTo"/>
        <c:crossAx val="34550912"/>
        <c:crosses val="autoZero"/>
        <c:crossBetween val="between"/>
      </c:valAx>
    </c:plotArea>
    <c:legend>
      <c:legendPos val="r"/>
      <c:layout/>
      <c:overlay val="0"/>
    </c:legend>
    <c:plotVisOnly val="1"/>
    <c:dispBlanksAs val="gap"/>
    <c:showDLblsOverMax val="0"/>
  </c:chart>
  <c:txPr>
    <a:bodyPr/>
    <a:lstStyle/>
    <a:p>
      <a:pPr>
        <a:defRPr baseline="0">
          <a:latin typeface="Georgia" pitchFamily="18" charset="0"/>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357520332379977"/>
          <c:y val="5.6010919193676657E-2"/>
          <c:w val="0.74394242199545679"/>
          <c:h val="0.71062945052081472"/>
        </c:manualLayout>
      </c:layout>
      <c:lineChart>
        <c:grouping val="standard"/>
        <c:varyColors val="0"/>
        <c:ser>
          <c:idx val="0"/>
          <c:order val="0"/>
          <c:tx>
            <c:strRef>
              <c:f>Graphs!$B$1</c:f>
              <c:strCache>
                <c:ptCount val="1"/>
                <c:pt idx="0">
                  <c:v>total</c:v>
                </c:pt>
              </c:strCache>
            </c:strRef>
          </c:tx>
          <c:marker>
            <c:symbol val="none"/>
          </c:marker>
          <c:val>
            <c:numRef>
              <c:f>Graphs!$B$3:$B$12</c:f>
              <c:numCache>
                <c:formatCode>General</c:formatCode>
                <c:ptCount val="10"/>
                <c:pt idx="0">
                  <c:v>0.15908739999999999</c:v>
                </c:pt>
                <c:pt idx="1">
                  <c:v>0.1155841</c:v>
                </c:pt>
                <c:pt idx="2">
                  <c:v>0.1014345</c:v>
                </c:pt>
                <c:pt idx="3">
                  <c:v>9.30232E-2</c:v>
                </c:pt>
                <c:pt idx="4">
                  <c:v>8.5046099999999999E-2</c:v>
                </c:pt>
                <c:pt idx="5">
                  <c:v>8.0557799999999999E-2</c:v>
                </c:pt>
                <c:pt idx="6">
                  <c:v>7.7219099999999999E-2</c:v>
                </c:pt>
                <c:pt idx="7">
                  <c:v>7.2398500000000005E-2</c:v>
                </c:pt>
                <c:pt idx="8">
                  <c:v>6.5860699999999994E-2</c:v>
                </c:pt>
                <c:pt idx="9">
                  <c:v>5.6244700000000002E-2</c:v>
                </c:pt>
              </c:numCache>
            </c:numRef>
          </c:val>
          <c:smooth val="0"/>
        </c:ser>
        <c:ser>
          <c:idx val="3"/>
          <c:order val="1"/>
          <c:tx>
            <c:strRef>
              <c:f>Graphs!$E$1</c:f>
              <c:strCache>
                <c:ptCount val="1"/>
                <c:pt idx="0">
                  <c:v>indirect</c:v>
                </c:pt>
              </c:strCache>
            </c:strRef>
          </c:tx>
          <c:spPr>
            <a:ln>
              <a:prstDash val="sysDash"/>
            </a:ln>
          </c:spPr>
          <c:marker>
            <c:symbol val="none"/>
          </c:marker>
          <c:val>
            <c:numRef>
              <c:f>Graphs!$E$3:$E$12</c:f>
              <c:numCache>
                <c:formatCode>General</c:formatCode>
                <c:ptCount val="10"/>
                <c:pt idx="0">
                  <c:v>7.9129699999999997E-2</c:v>
                </c:pt>
                <c:pt idx="1">
                  <c:v>5.5604199999999999E-2</c:v>
                </c:pt>
                <c:pt idx="2">
                  <c:v>5.0010800000000001E-2</c:v>
                </c:pt>
                <c:pt idx="3">
                  <c:v>4.59385E-2</c:v>
                </c:pt>
                <c:pt idx="4">
                  <c:v>4.2557900000000003E-2</c:v>
                </c:pt>
                <c:pt idx="5">
                  <c:v>4.0785500000000002E-2</c:v>
                </c:pt>
                <c:pt idx="6">
                  <c:v>3.9213600000000001E-2</c:v>
                </c:pt>
                <c:pt idx="7">
                  <c:v>3.6551199999999999E-2</c:v>
                </c:pt>
                <c:pt idx="8">
                  <c:v>3.3559699999999998E-2</c:v>
                </c:pt>
                <c:pt idx="9">
                  <c:v>2.8372399999999999E-2</c:v>
                </c:pt>
              </c:numCache>
            </c:numRef>
          </c:val>
          <c:smooth val="0"/>
        </c:ser>
        <c:ser>
          <c:idx val="2"/>
          <c:order val="2"/>
          <c:tx>
            <c:strRef>
              <c:f>Graphs!$D$1</c:f>
              <c:strCache>
                <c:ptCount val="1"/>
                <c:pt idx="0">
                  <c:v>transport</c:v>
                </c:pt>
              </c:strCache>
            </c:strRef>
          </c:tx>
          <c:spPr>
            <a:ln>
              <a:prstDash val="lgDash"/>
            </a:ln>
          </c:spPr>
          <c:marker>
            <c:symbol val="none"/>
          </c:marker>
          <c:val>
            <c:numRef>
              <c:f>Graphs!$D$3:$D$12</c:f>
              <c:numCache>
                <c:formatCode>General</c:formatCode>
                <c:ptCount val="10"/>
                <c:pt idx="0">
                  <c:v>2.2474899999999999E-2</c:v>
                </c:pt>
                <c:pt idx="1">
                  <c:v>1.77819E-2</c:v>
                </c:pt>
                <c:pt idx="2">
                  <c:v>1.8668500000000001E-2</c:v>
                </c:pt>
                <c:pt idx="3">
                  <c:v>1.9457599999999999E-2</c:v>
                </c:pt>
                <c:pt idx="4">
                  <c:v>1.8801600000000002E-2</c:v>
                </c:pt>
                <c:pt idx="5">
                  <c:v>1.9416900000000001E-2</c:v>
                </c:pt>
                <c:pt idx="6">
                  <c:v>1.9813799999999999E-2</c:v>
                </c:pt>
                <c:pt idx="7">
                  <c:v>1.9710499999999999E-2</c:v>
                </c:pt>
                <c:pt idx="8">
                  <c:v>1.8712099999999999E-2</c:v>
                </c:pt>
                <c:pt idx="9">
                  <c:v>1.7165199999999999E-2</c:v>
                </c:pt>
              </c:numCache>
            </c:numRef>
          </c:val>
          <c:smooth val="0"/>
        </c:ser>
        <c:ser>
          <c:idx val="1"/>
          <c:order val="3"/>
          <c:tx>
            <c:strRef>
              <c:f>Graphs!$C$1</c:f>
              <c:strCache>
                <c:ptCount val="1"/>
                <c:pt idx="0">
                  <c:v>home energy </c:v>
                </c:pt>
              </c:strCache>
            </c:strRef>
          </c:tx>
          <c:spPr>
            <a:ln>
              <a:prstDash val="dashDot"/>
            </a:ln>
          </c:spPr>
          <c:marker>
            <c:symbol val="none"/>
          </c:marker>
          <c:val>
            <c:numRef>
              <c:f>Graphs!$C$3:$C$12</c:f>
              <c:numCache>
                <c:formatCode>General</c:formatCode>
                <c:ptCount val="10"/>
                <c:pt idx="0">
                  <c:v>5.7482699999999998E-2</c:v>
                </c:pt>
                <c:pt idx="1">
                  <c:v>4.2197999999999999E-2</c:v>
                </c:pt>
                <c:pt idx="2">
                  <c:v>3.2755199999999998E-2</c:v>
                </c:pt>
                <c:pt idx="3">
                  <c:v>2.7627100000000002E-2</c:v>
                </c:pt>
                <c:pt idx="4">
                  <c:v>2.3686599999999999E-2</c:v>
                </c:pt>
                <c:pt idx="5">
                  <c:v>2.0355399999999999E-2</c:v>
                </c:pt>
                <c:pt idx="6">
                  <c:v>1.8191700000000002E-2</c:v>
                </c:pt>
                <c:pt idx="7">
                  <c:v>1.61368E-2</c:v>
                </c:pt>
                <c:pt idx="8">
                  <c:v>1.3588899999999999E-2</c:v>
                </c:pt>
                <c:pt idx="9">
                  <c:v>1.0707E-2</c:v>
                </c:pt>
              </c:numCache>
            </c:numRef>
          </c:val>
          <c:smooth val="0"/>
        </c:ser>
        <c:dLbls>
          <c:showLegendKey val="0"/>
          <c:showVal val="0"/>
          <c:showCatName val="0"/>
          <c:showSerName val="0"/>
          <c:showPercent val="0"/>
          <c:showBubbleSize val="0"/>
        </c:dLbls>
        <c:marker val="1"/>
        <c:smooth val="0"/>
        <c:axId val="34051968"/>
        <c:axId val="34162176"/>
      </c:lineChart>
      <c:catAx>
        <c:axId val="34051968"/>
        <c:scaling>
          <c:orientation val="minMax"/>
        </c:scaling>
        <c:delete val="0"/>
        <c:axPos val="b"/>
        <c:title>
          <c:tx>
            <c:rich>
              <a:bodyPr/>
              <a:lstStyle/>
              <a:p>
                <a:pPr>
                  <a:defRPr/>
                </a:pPr>
                <a:r>
                  <a:rPr lang="en-GB"/>
                  <a:t>Decile</a:t>
                </a:r>
                <a:r>
                  <a:rPr lang="en-GB" baseline="0"/>
                  <a:t> of Equivalised Household Income (modified OECD scale)</a:t>
                </a:r>
                <a:endParaRPr lang="en-GB"/>
              </a:p>
            </c:rich>
          </c:tx>
          <c:layout>
            <c:manualLayout>
              <c:xMode val="edge"/>
              <c:yMode val="edge"/>
              <c:x val="0.11865529308836395"/>
              <c:y val="0.87868037328667248"/>
            </c:manualLayout>
          </c:layout>
          <c:overlay val="0"/>
        </c:title>
        <c:majorTickMark val="none"/>
        <c:minorTickMark val="none"/>
        <c:tickLblPos val="nextTo"/>
        <c:crossAx val="34162176"/>
        <c:crosses val="autoZero"/>
        <c:auto val="1"/>
        <c:lblAlgn val="ctr"/>
        <c:lblOffset val="100"/>
        <c:noMultiLvlLbl val="0"/>
      </c:catAx>
      <c:valAx>
        <c:axId val="34162176"/>
        <c:scaling>
          <c:orientation val="minMax"/>
        </c:scaling>
        <c:delete val="0"/>
        <c:axPos val="l"/>
        <c:majorGridlines/>
        <c:title>
          <c:tx>
            <c:rich>
              <a:bodyPr/>
              <a:lstStyle/>
              <a:p>
                <a:pPr>
                  <a:defRPr/>
                </a:pPr>
                <a:r>
                  <a:rPr lang="en-GB"/>
                  <a:t>Proportion</a:t>
                </a:r>
                <a:r>
                  <a:rPr lang="en-GB" baseline="0"/>
                  <a:t> income for tax</a:t>
                </a:r>
                <a:endParaRPr lang="en-GB"/>
              </a:p>
            </c:rich>
          </c:tx>
          <c:layout/>
          <c:overlay val="0"/>
        </c:title>
        <c:numFmt formatCode="General" sourceLinked="1"/>
        <c:majorTickMark val="out"/>
        <c:minorTickMark val="none"/>
        <c:tickLblPos val="nextTo"/>
        <c:crossAx val="34051968"/>
        <c:crosses val="autoZero"/>
        <c:crossBetween val="between"/>
      </c:valAx>
    </c:plotArea>
    <c:legend>
      <c:legendPos val="r"/>
      <c:layout>
        <c:manualLayout>
          <c:xMode val="edge"/>
          <c:yMode val="edge"/>
          <c:x val="0.6171326342054777"/>
          <c:y val="5.78902376338781E-2"/>
          <c:w val="0.28953144309876061"/>
          <c:h val="0.37219720966297792"/>
        </c:manualLayout>
      </c:layout>
      <c:overlay val="0"/>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1"/>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lgn="l">
              <a:defRPr sz="1200">
                <a:latin typeface="Arial" charset="0"/>
              </a:defRPr>
            </a:lvl1pPr>
          </a:lstStyle>
          <a:p>
            <a:pPr>
              <a:defRPr/>
            </a:pPr>
            <a:endParaRPr lang="en-GB"/>
          </a:p>
        </p:txBody>
      </p:sp>
      <p:sp>
        <p:nvSpPr>
          <p:cNvPr id="20483" name="Rectangle 3"/>
          <p:cNvSpPr>
            <a:spLocks noGrp="1" noChangeArrowheads="1"/>
          </p:cNvSpPr>
          <p:nvPr>
            <p:ph type="dt" sz="quarter" idx="1"/>
          </p:nvPr>
        </p:nvSpPr>
        <p:spPr bwMode="auto">
          <a:xfrm>
            <a:off x="3850444" y="1"/>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lgn="r">
              <a:defRPr sz="1200">
                <a:latin typeface="Arial" charset="0"/>
              </a:defRPr>
            </a:lvl1pPr>
          </a:lstStyle>
          <a:p>
            <a:pPr>
              <a:defRPr/>
            </a:pPr>
            <a:endParaRPr lang="en-GB"/>
          </a:p>
        </p:txBody>
      </p:sp>
      <p:sp>
        <p:nvSpPr>
          <p:cNvPr id="20484" name="Rectangle 4"/>
          <p:cNvSpPr>
            <a:spLocks noGrp="1" noChangeArrowheads="1"/>
          </p:cNvSpPr>
          <p:nvPr>
            <p:ph type="ftr" sz="quarter" idx="2"/>
          </p:nvPr>
        </p:nvSpPr>
        <p:spPr bwMode="auto">
          <a:xfrm>
            <a:off x="1"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b" anchorCtr="0" compatLnSpc="1">
            <a:prstTxWarp prst="textNoShape">
              <a:avLst/>
            </a:prstTxWarp>
          </a:bodyPr>
          <a:lstStyle>
            <a:lvl1pPr algn="l">
              <a:defRPr sz="1200">
                <a:latin typeface="Arial" charset="0"/>
              </a:defRPr>
            </a:lvl1pPr>
          </a:lstStyle>
          <a:p>
            <a:pPr>
              <a:defRPr/>
            </a:pPr>
            <a:endParaRPr lang="en-GB"/>
          </a:p>
        </p:txBody>
      </p:sp>
      <p:sp>
        <p:nvSpPr>
          <p:cNvPr id="20485" name="Rectangle 5"/>
          <p:cNvSpPr>
            <a:spLocks noGrp="1" noChangeArrowheads="1"/>
          </p:cNvSpPr>
          <p:nvPr>
            <p:ph type="sldNum" sz="quarter" idx="3"/>
          </p:nvPr>
        </p:nvSpPr>
        <p:spPr bwMode="auto">
          <a:xfrm>
            <a:off x="3850444"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b" anchorCtr="0" compatLnSpc="1">
            <a:prstTxWarp prst="textNoShape">
              <a:avLst/>
            </a:prstTxWarp>
          </a:bodyPr>
          <a:lstStyle>
            <a:lvl1pPr algn="r">
              <a:defRPr sz="1200">
                <a:latin typeface="Arial" charset="0"/>
              </a:defRPr>
            </a:lvl1pPr>
          </a:lstStyle>
          <a:p>
            <a:pPr>
              <a:defRPr/>
            </a:pPr>
            <a:fld id="{0A96F1E3-FA6B-4393-8A36-C5072B24541C}" type="slidenum">
              <a:rPr lang="en-GB"/>
              <a:pPr>
                <a:defRPr/>
              </a:pPr>
              <a:t>‹#›</a:t>
            </a:fld>
            <a:endParaRPr lang="en-GB"/>
          </a:p>
        </p:txBody>
      </p:sp>
    </p:spTree>
    <p:extLst>
      <p:ext uri="{BB962C8B-B14F-4D97-AF65-F5344CB8AC3E}">
        <p14:creationId xmlns:p14="http://schemas.microsoft.com/office/powerpoint/2010/main" val="3288245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1"/>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32" tIns="45716" rIns="91432" bIns="45716" numCol="1" anchor="t" anchorCtr="0" compatLnSpc="1">
            <a:prstTxWarp prst="textNoShape">
              <a:avLst/>
            </a:prstTxWarp>
          </a:bodyPr>
          <a:lstStyle>
            <a:lvl1pPr algn="l">
              <a:defRPr sz="1200">
                <a:latin typeface="Arial" charset="0"/>
              </a:defRPr>
            </a:lvl1pPr>
          </a:lstStyle>
          <a:p>
            <a:pPr>
              <a:defRPr/>
            </a:pPr>
            <a:endParaRPr lang="en-GB"/>
          </a:p>
        </p:txBody>
      </p:sp>
      <p:sp>
        <p:nvSpPr>
          <p:cNvPr id="6147" name="Rectangle 3"/>
          <p:cNvSpPr>
            <a:spLocks noGrp="1" noChangeArrowheads="1"/>
          </p:cNvSpPr>
          <p:nvPr>
            <p:ph type="dt" idx="1"/>
          </p:nvPr>
        </p:nvSpPr>
        <p:spPr bwMode="auto">
          <a:xfrm>
            <a:off x="3852017" y="1"/>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32" tIns="45716" rIns="91432" bIns="45716" numCol="1" anchor="t" anchorCtr="0" compatLnSpc="1">
            <a:prstTxWarp prst="textNoShape">
              <a:avLst/>
            </a:prstTxWarp>
          </a:bodyPr>
          <a:lstStyle>
            <a:lvl1pPr algn="r">
              <a:defRPr sz="1200">
                <a:latin typeface="Arial" charset="0"/>
              </a:defRPr>
            </a:lvl1pPr>
          </a:lstStyle>
          <a:p>
            <a:pPr>
              <a:defRPr/>
            </a:pPr>
            <a:endParaRPr lang="en-GB"/>
          </a:p>
        </p:txBody>
      </p:sp>
      <p:sp>
        <p:nvSpPr>
          <p:cNvPr id="27652" name="Rectangle 4"/>
          <p:cNvSpPr>
            <a:spLocks noGrp="1" noRot="1" noChangeAspect="1" noChangeArrowheads="1" noTextEdit="1"/>
          </p:cNvSpPr>
          <p:nvPr>
            <p:ph type="sldImg" idx="2"/>
          </p:nvPr>
        </p:nvSpPr>
        <p:spPr bwMode="auto">
          <a:xfrm>
            <a:off x="912813" y="744538"/>
            <a:ext cx="497205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06357" y="4715154"/>
            <a:ext cx="4984962" cy="446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32" tIns="45716" rIns="91432" bIns="4571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1"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32" tIns="45716" rIns="91432" bIns="45716" numCol="1" anchor="b" anchorCtr="0" compatLnSpc="1">
            <a:prstTxWarp prst="textNoShape">
              <a:avLst/>
            </a:prstTxWarp>
          </a:bodyPr>
          <a:lstStyle>
            <a:lvl1pPr algn="l">
              <a:defRPr sz="1200">
                <a:latin typeface="Arial" charset="0"/>
              </a:defRPr>
            </a:lvl1pPr>
          </a:lstStyle>
          <a:p>
            <a:pPr>
              <a:defRPr/>
            </a:pPr>
            <a:endParaRPr lang="en-GB"/>
          </a:p>
        </p:txBody>
      </p:sp>
      <p:sp>
        <p:nvSpPr>
          <p:cNvPr id="6151" name="Rectangle 7"/>
          <p:cNvSpPr>
            <a:spLocks noGrp="1" noChangeArrowheads="1"/>
          </p:cNvSpPr>
          <p:nvPr>
            <p:ph type="sldNum" sz="quarter" idx="5"/>
          </p:nvPr>
        </p:nvSpPr>
        <p:spPr bwMode="auto">
          <a:xfrm>
            <a:off x="3852017"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32" tIns="45716" rIns="91432" bIns="45716" numCol="1" anchor="b" anchorCtr="0" compatLnSpc="1">
            <a:prstTxWarp prst="textNoShape">
              <a:avLst/>
            </a:prstTxWarp>
          </a:bodyPr>
          <a:lstStyle>
            <a:lvl1pPr algn="r">
              <a:defRPr sz="1200">
                <a:latin typeface="Arial" charset="0"/>
              </a:defRPr>
            </a:lvl1pPr>
          </a:lstStyle>
          <a:p>
            <a:pPr>
              <a:defRPr/>
            </a:pPr>
            <a:fld id="{C51116C8-4A55-4B4B-B5C4-DBF7A47DBC91}" type="slidenum">
              <a:rPr lang="en-GB"/>
              <a:pPr>
                <a:defRPr/>
              </a:pPr>
              <a:t>‹#›</a:t>
            </a:fld>
            <a:endParaRPr lang="en-GB"/>
          </a:p>
        </p:txBody>
      </p:sp>
    </p:spTree>
    <p:extLst>
      <p:ext uri="{BB962C8B-B14F-4D97-AF65-F5344CB8AC3E}">
        <p14:creationId xmlns:p14="http://schemas.microsoft.com/office/powerpoint/2010/main" val="29664085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600">
                <a:solidFill>
                  <a:schemeClr val="tx1"/>
                </a:solidFill>
                <a:latin typeface="Lucida Sans" pitchFamily="34" charset="0"/>
                <a:ea typeface="ＭＳ Ｐゴシック" pitchFamily="34" charset="-128"/>
              </a:defRPr>
            </a:lvl1pPr>
            <a:lvl2pPr marL="742889" indent="-285726">
              <a:defRPr sz="600">
                <a:solidFill>
                  <a:schemeClr val="tx1"/>
                </a:solidFill>
                <a:latin typeface="Lucida Sans" pitchFamily="34" charset="0"/>
                <a:ea typeface="ＭＳ Ｐゴシック" pitchFamily="34" charset="-128"/>
              </a:defRPr>
            </a:lvl2pPr>
            <a:lvl3pPr marL="1142907" indent="-228581">
              <a:defRPr sz="600">
                <a:solidFill>
                  <a:schemeClr val="tx1"/>
                </a:solidFill>
                <a:latin typeface="Lucida Sans" pitchFamily="34" charset="0"/>
                <a:ea typeface="ＭＳ Ｐゴシック" pitchFamily="34" charset="-128"/>
              </a:defRPr>
            </a:lvl3pPr>
            <a:lvl4pPr marL="1600070" indent="-228581">
              <a:defRPr sz="600">
                <a:solidFill>
                  <a:schemeClr val="tx1"/>
                </a:solidFill>
                <a:latin typeface="Lucida Sans" pitchFamily="34" charset="0"/>
                <a:ea typeface="ＭＳ Ｐゴシック" pitchFamily="34" charset="-128"/>
              </a:defRPr>
            </a:lvl4pPr>
            <a:lvl5pPr marL="2057232" indent="-228581">
              <a:defRPr sz="600">
                <a:solidFill>
                  <a:schemeClr val="tx1"/>
                </a:solidFill>
                <a:latin typeface="Lucida Sans" pitchFamily="34" charset="0"/>
                <a:ea typeface="ＭＳ Ｐゴシック" pitchFamily="34" charset="-128"/>
              </a:defRPr>
            </a:lvl5pPr>
            <a:lvl6pPr marL="2514395"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6pPr>
            <a:lvl7pPr marL="2971559"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7pPr>
            <a:lvl8pPr marL="3428722"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8pPr>
            <a:lvl9pPr marL="3885884"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9pPr>
          </a:lstStyle>
          <a:p>
            <a:fld id="{1E36DE45-E660-4FA1-9E0D-BB1D236B2A48}" type="slidenum">
              <a:rPr lang="en-GB" sz="1200">
                <a:latin typeface="Arial" charset="0"/>
              </a:rPr>
              <a:pPr/>
              <a:t>1</a:t>
            </a:fld>
            <a:endParaRPr lang="en-GB" sz="1200">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51116C8-4A55-4B4B-B5C4-DBF7A47DBC91}" type="slidenum">
              <a:rPr lang="en-GB" smtClean="0"/>
              <a:pPr>
                <a:defRPr/>
              </a:pPr>
              <a:t>10</a:t>
            </a:fld>
            <a:endParaRPr lang="en-GB"/>
          </a:p>
        </p:txBody>
      </p:sp>
    </p:spTree>
    <p:extLst>
      <p:ext uri="{BB962C8B-B14F-4D97-AF65-F5344CB8AC3E}">
        <p14:creationId xmlns:p14="http://schemas.microsoft.com/office/powerpoint/2010/main" val="979484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pPr marL="171436" indent="-171436">
              <a:buFontTx/>
              <a:buChar char="-"/>
            </a:pPr>
            <a:endParaRPr lang="en-GB" dirty="0" smtClean="0"/>
          </a:p>
        </p:txBody>
      </p:sp>
      <p:sp>
        <p:nvSpPr>
          <p:cNvPr id="38916" name="Slide Number Placeholder 3"/>
          <p:cNvSpPr>
            <a:spLocks noGrp="1"/>
          </p:cNvSpPr>
          <p:nvPr>
            <p:ph type="sldNum" sz="quarter" idx="5"/>
          </p:nvPr>
        </p:nvSpPr>
        <p:spPr>
          <a:noFill/>
        </p:spPr>
        <p:txBody>
          <a:bodyPr/>
          <a:lstStyle>
            <a:lvl1pPr>
              <a:defRPr sz="600">
                <a:solidFill>
                  <a:schemeClr val="tx1"/>
                </a:solidFill>
                <a:latin typeface="Lucida Sans" pitchFamily="34" charset="0"/>
                <a:ea typeface="ＭＳ Ｐゴシック" pitchFamily="34" charset="-128"/>
              </a:defRPr>
            </a:lvl1pPr>
            <a:lvl2pPr marL="742889" indent="-285726">
              <a:defRPr sz="600">
                <a:solidFill>
                  <a:schemeClr val="tx1"/>
                </a:solidFill>
                <a:latin typeface="Lucida Sans" pitchFamily="34" charset="0"/>
                <a:ea typeface="ＭＳ Ｐゴシック" pitchFamily="34" charset="-128"/>
              </a:defRPr>
            </a:lvl2pPr>
            <a:lvl3pPr marL="1142907" indent="-228581">
              <a:defRPr sz="600">
                <a:solidFill>
                  <a:schemeClr val="tx1"/>
                </a:solidFill>
                <a:latin typeface="Lucida Sans" pitchFamily="34" charset="0"/>
                <a:ea typeface="ＭＳ Ｐゴシック" pitchFamily="34" charset="-128"/>
              </a:defRPr>
            </a:lvl3pPr>
            <a:lvl4pPr marL="1600070" indent="-228581">
              <a:defRPr sz="600">
                <a:solidFill>
                  <a:schemeClr val="tx1"/>
                </a:solidFill>
                <a:latin typeface="Lucida Sans" pitchFamily="34" charset="0"/>
                <a:ea typeface="ＭＳ Ｐゴシック" pitchFamily="34" charset="-128"/>
              </a:defRPr>
            </a:lvl4pPr>
            <a:lvl5pPr marL="2057232" indent="-228581">
              <a:defRPr sz="600">
                <a:solidFill>
                  <a:schemeClr val="tx1"/>
                </a:solidFill>
                <a:latin typeface="Lucida Sans" pitchFamily="34" charset="0"/>
                <a:ea typeface="ＭＳ Ｐゴシック" pitchFamily="34" charset="-128"/>
              </a:defRPr>
            </a:lvl5pPr>
            <a:lvl6pPr marL="2514395"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6pPr>
            <a:lvl7pPr marL="2971559"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7pPr>
            <a:lvl8pPr marL="3428722"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8pPr>
            <a:lvl9pPr marL="3885884"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9pPr>
          </a:lstStyle>
          <a:p>
            <a:fld id="{94C090A6-4B26-49BD-8589-11DFAFD02111}" type="slidenum">
              <a:rPr lang="en-GB" sz="1200">
                <a:latin typeface="Arial" charset="0"/>
              </a:rPr>
              <a:pPr/>
              <a:t>11</a:t>
            </a:fld>
            <a:endParaRPr lang="en-GB" sz="120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51116C8-4A55-4B4B-B5C4-DBF7A47DBC91}" type="slidenum">
              <a:rPr lang="en-GB" smtClean="0"/>
              <a:pPr>
                <a:defRPr/>
              </a:pPr>
              <a:t>12</a:t>
            </a:fld>
            <a:endParaRPr lang="en-GB"/>
          </a:p>
        </p:txBody>
      </p:sp>
    </p:spTree>
    <p:extLst>
      <p:ext uri="{BB962C8B-B14F-4D97-AF65-F5344CB8AC3E}">
        <p14:creationId xmlns:p14="http://schemas.microsoft.com/office/powerpoint/2010/main" val="127770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51116C8-4A55-4B4B-B5C4-DBF7A47DBC91}" type="slidenum">
              <a:rPr lang="en-GB" smtClean="0"/>
              <a:pPr>
                <a:defRPr/>
              </a:pPr>
              <a:t>13</a:t>
            </a:fld>
            <a:endParaRPr lang="en-GB"/>
          </a:p>
        </p:txBody>
      </p:sp>
    </p:spTree>
    <p:extLst>
      <p:ext uri="{BB962C8B-B14F-4D97-AF65-F5344CB8AC3E}">
        <p14:creationId xmlns:p14="http://schemas.microsoft.com/office/powerpoint/2010/main" val="323341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6" indent="-171436">
              <a:buFontTx/>
              <a:buChar char="-"/>
            </a:pPr>
            <a:endParaRPr lang="en-GB" dirty="0"/>
          </a:p>
        </p:txBody>
      </p:sp>
      <p:sp>
        <p:nvSpPr>
          <p:cNvPr id="4" name="Slide Number Placeholder 3"/>
          <p:cNvSpPr>
            <a:spLocks noGrp="1"/>
          </p:cNvSpPr>
          <p:nvPr>
            <p:ph type="sldNum" sz="quarter" idx="10"/>
          </p:nvPr>
        </p:nvSpPr>
        <p:spPr/>
        <p:txBody>
          <a:bodyPr/>
          <a:lstStyle/>
          <a:p>
            <a:pPr>
              <a:defRPr/>
            </a:pPr>
            <a:fld id="{C51116C8-4A55-4B4B-B5C4-DBF7A47DBC91}" type="slidenum">
              <a:rPr lang="en-GB" smtClean="0"/>
              <a:pPr>
                <a:defRPr/>
              </a:pPr>
              <a:t>14</a:t>
            </a:fld>
            <a:endParaRPr lang="en-GB"/>
          </a:p>
        </p:txBody>
      </p:sp>
    </p:spTree>
    <p:extLst>
      <p:ext uri="{BB962C8B-B14F-4D97-AF65-F5344CB8AC3E}">
        <p14:creationId xmlns:p14="http://schemas.microsoft.com/office/powerpoint/2010/main" val="3040374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pPr marL="171436" indent="-171436">
              <a:buFontTx/>
              <a:buChar char="-"/>
            </a:pPr>
            <a:endParaRPr lang="en-US" dirty="0" smtClean="0"/>
          </a:p>
        </p:txBody>
      </p:sp>
      <p:sp>
        <p:nvSpPr>
          <p:cNvPr id="40964" name="Slide Number Placeholder 3"/>
          <p:cNvSpPr>
            <a:spLocks noGrp="1"/>
          </p:cNvSpPr>
          <p:nvPr>
            <p:ph type="sldNum" sz="quarter" idx="5"/>
          </p:nvPr>
        </p:nvSpPr>
        <p:spPr>
          <a:noFill/>
        </p:spPr>
        <p:txBody>
          <a:bodyPr/>
          <a:lstStyle>
            <a:lvl1pPr>
              <a:defRPr sz="600">
                <a:solidFill>
                  <a:schemeClr val="tx1"/>
                </a:solidFill>
                <a:latin typeface="Lucida Sans" pitchFamily="34" charset="0"/>
                <a:ea typeface="ＭＳ Ｐゴシック" pitchFamily="34" charset="-128"/>
              </a:defRPr>
            </a:lvl1pPr>
            <a:lvl2pPr marL="742889" indent="-285726">
              <a:defRPr sz="600">
                <a:solidFill>
                  <a:schemeClr val="tx1"/>
                </a:solidFill>
                <a:latin typeface="Lucida Sans" pitchFamily="34" charset="0"/>
                <a:ea typeface="ＭＳ Ｐゴシック" pitchFamily="34" charset="-128"/>
              </a:defRPr>
            </a:lvl2pPr>
            <a:lvl3pPr marL="1142907" indent="-228581">
              <a:defRPr sz="600">
                <a:solidFill>
                  <a:schemeClr val="tx1"/>
                </a:solidFill>
                <a:latin typeface="Lucida Sans" pitchFamily="34" charset="0"/>
                <a:ea typeface="ＭＳ Ｐゴシック" pitchFamily="34" charset="-128"/>
              </a:defRPr>
            </a:lvl3pPr>
            <a:lvl4pPr marL="1600070" indent="-228581">
              <a:defRPr sz="600">
                <a:solidFill>
                  <a:schemeClr val="tx1"/>
                </a:solidFill>
                <a:latin typeface="Lucida Sans" pitchFamily="34" charset="0"/>
                <a:ea typeface="ＭＳ Ｐゴシック" pitchFamily="34" charset="-128"/>
              </a:defRPr>
            </a:lvl4pPr>
            <a:lvl5pPr marL="2057232" indent="-228581">
              <a:defRPr sz="600">
                <a:solidFill>
                  <a:schemeClr val="tx1"/>
                </a:solidFill>
                <a:latin typeface="Lucida Sans" pitchFamily="34" charset="0"/>
                <a:ea typeface="ＭＳ Ｐゴシック" pitchFamily="34" charset="-128"/>
              </a:defRPr>
            </a:lvl5pPr>
            <a:lvl6pPr marL="2514395"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6pPr>
            <a:lvl7pPr marL="2971559"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7pPr>
            <a:lvl8pPr marL="3428722"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8pPr>
            <a:lvl9pPr marL="3885884"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9pPr>
          </a:lstStyle>
          <a:p>
            <a:fld id="{4E002562-5080-4EEF-B594-5BA5A6218E36}" type="slidenum">
              <a:rPr lang="en-GB" sz="1200">
                <a:latin typeface="Arial" charset="0"/>
              </a:rPr>
              <a:pPr/>
              <a:t>15</a:t>
            </a:fld>
            <a:endParaRPr lang="en-GB" sz="120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endParaRPr lang="en-GB" dirty="0" smtClean="0"/>
          </a:p>
        </p:txBody>
      </p:sp>
      <p:sp>
        <p:nvSpPr>
          <p:cNvPr id="41988" name="Slide Number Placeholder 3"/>
          <p:cNvSpPr>
            <a:spLocks noGrp="1"/>
          </p:cNvSpPr>
          <p:nvPr>
            <p:ph type="sldNum" sz="quarter" idx="5"/>
          </p:nvPr>
        </p:nvSpPr>
        <p:spPr>
          <a:noFill/>
        </p:spPr>
        <p:txBody>
          <a:bodyPr/>
          <a:lstStyle>
            <a:lvl1pPr>
              <a:defRPr sz="600">
                <a:solidFill>
                  <a:schemeClr val="tx1"/>
                </a:solidFill>
                <a:latin typeface="Lucida Sans" pitchFamily="34" charset="0"/>
                <a:ea typeface="ＭＳ Ｐゴシック" pitchFamily="34" charset="-128"/>
              </a:defRPr>
            </a:lvl1pPr>
            <a:lvl2pPr marL="742889" indent="-285726">
              <a:defRPr sz="600">
                <a:solidFill>
                  <a:schemeClr val="tx1"/>
                </a:solidFill>
                <a:latin typeface="Lucida Sans" pitchFamily="34" charset="0"/>
                <a:ea typeface="ＭＳ Ｐゴシック" pitchFamily="34" charset="-128"/>
              </a:defRPr>
            </a:lvl2pPr>
            <a:lvl3pPr marL="1142907" indent="-228581">
              <a:defRPr sz="600">
                <a:solidFill>
                  <a:schemeClr val="tx1"/>
                </a:solidFill>
                <a:latin typeface="Lucida Sans" pitchFamily="34" charset="0"/>
                <a:ea typeface="ＭＳ Ｐゴシック" pitchFamily="34" charset="-128"/>
              </a:defRPr>
            </a:lvl3pPr>
            <a:lvl4pPr marL="1600070" indent="-228581">
              <a:defRPr sz="600">
                <a:solidFill>
                  <a:schemeClr val="tx1"/>
                </a:solidFill>
                <a:latin typeface="Lucida Sans" pitchFamily="34" charset="0"/>
                <a:ea typeface="ＭＳ Ｐゴシック" pitchFamily="34" charset="-128"/>
              </a:defRPr>
            </a:lvl4pPr>
            <a:lvl5pPr marL="2057232" indent="-228581">
              <a:defRPr sz="600">
                <a:solidFill>
                  <a:schemeClr val="tx1"/>
                </a:solidFill>
                <a:latin typeface="Lucida Sans" pitchFamily="34" charset="0"/>
                <a:ea typeface="ＭＳ Ｐゴシック" pitchFamily="34" charset="-128"/>
              </a:defRPr>
            </a:lvl5pPr>
            <a:lvl6pPr marL="2514395"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6pPr>
            <a:lvl7pPr marL="2971559"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7pPr>
            <a:lvl8pPr marL="3428722"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8pPr>
            <a:lvl9pPr marL="3885884"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9pPr>
          </a:lstStyle>
          <a:p>
            <a:fld id="{89C14B13-BBD1-4CC6-AB26-6EC1502F93E1}" type="slidenum">
              <a:rPr lang="en-GB" sz="1200">
                <a:latin typeface="Arial" charset="0"/>
              </a:rPr>
              <a:pPr/>
              <a:t>16</a:t>
            </a:fld>
            <a:endParaRPr lang="en-GB" sz="120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endParaRPr lang="en-GB" dirty="0" smtClean="0"/>
          </a:p>
        </p:txBody>
      </p:sp>
      <p:sp>
        <p:nvSpPr>
          <p:cNvPr id="43012" name="Slide Number Placeholder 3"/>
          <p:cNvSpPr>
            <a:spLocks noGrp="1"/>
          </p:cNvSpPr>
          <p:nvPr>
            <p:ph type="sldNum" sz="quarter" idx="5"/>
          </p:nvPr>
        </p:nvSpPr>
        <p:spPr>
          <a:noFill/>
        </p:spPr>
        <p:txBody>
          <a:bodyPr/>
          <a:lstStyle>
            <a:lvl1pPr>
              <a:defRPr sz="600">
                <a:solidFill>
                  <a:schemeClr val="tx1"/>
                </a:solidFill>
                <a:latin typeface="Lucida Sans" pitchFamily="34" charset="0"/>
                <a:ea typeface="ＭＳ Ｐゴシック" pitchFamily="34" charset="-128"/>
              </a:defRPr>
            </a:lvl1pPr>
            <a:lvl2pPr marL="742889" indent="-285726">
              <a:defRPr sz="600">
                <a:solidFill>
                  <a:schemeClr val="tx1"/>
                </a:solidFill>
                <a:latin typeface="Lucida Sans" pitchFamily="34" charset="0"/>
                <a:ea typeface="ＭＳ Ｐゴシック" pitchFamily="34" charset="-128"/>
              </a:defRPr>
            </a:lvl2pPr>
            <a:lvl3pPr marL="1142907" indent="-228581">
              <a:defRPr sz="600">
                <a:solidFill>
                  <a:schemeClr val="tx1"/>
                </a:solidFill>
                <a:latin typeface="Lucida Sans" pitchFamily="34" charset="0"/>
                <a:ea typeface="ＭＳ Ｐゴシック" pitchFamily="34" charset="-128"/>
              </a:defRPr>
            </a:lvl3pPr>
            <a:lvl4pPr marL="1600070" indent="-228581">
              <a:defRPr sz="600">
                <a:solidFill>
                  <a:schemeClr val="tx1"/>
                </a:solidFill>
                <a:latin typeface="Lucida Sans" pitchFamily="34" charset="0"/>
                <a:ea typeface="ＭＳ Ｐゴシック" pitchFamily="34" charset="-128"/>
              </a:defRPr>
            </a:lvl4pPr>
            <a:lvl5pPr marL="2057232" indent="-228581">
              <a:defRPr sz="600">
                <a:solidFill>
                  <a:schemeClr val="tx1"/>
                </a:solidFill>
                <a:latin typeface="Lucida Sans" pitchFamily="34" charset="0"/>
                <a:ea typeface="ＭＳ Ｐゴシック" pitchFamily="34" charset="-128"/>
              </a:defRPr>
            </a:lvl5pPr>
            <a:lvl6pPr marL="2514395"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6pPr>
            <a:lvl7pPr marL="2971559"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7pPr>
            <a:lvl8pPr marL="3428722"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8pPr>
            <a:lvl9pPr marL="3885884"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9pPr>
          </a:lstStyle>
          <a:p>
            <a:fld id="{8E37A75A-1FC9-4CEF-B8C8-5489C6828465}" type="slidenum">
              <a:rPr lang="en-GB" sz="1200">
                <a:latin typeface="Arial" charset="0"/>
              </a:rPr>
              <a:pPr/>
              <a:t>17</a:t>
            </a:fld>
            <a:endParaRPr lang="en-GB" sz="120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endParaRPr lang="en-GB" dirty="0" smtClean="0"/>
          </a:p>
        </p:txBody>
      </p:sp>
      <p:sp>
        <p:nvSpPr>
          <p:cNvPr id="29700" name="Slide Number Placeholder 3"/>
          <p:cNvSpPr>
            <a:spLocks noGrp="1"/>
          </p:cNvSpPr>
          <p:nvPr>
            <p:ph type="sldNum" sz="quarter" idx="5"/>
          </p:nvPr>
        </p:nvSpPr>
        <p:spPr>
          <a:noFill/>
        </p:spPr>
        <p:txBody>
          <a:bodyPr/>
          <a:lstStyle>
            <a:lvl1pPr>
              <a:defRPr sz="600">
                <a:solidFill>
                  <a:schemeClr val="tx1"/>
                </a:solidFill>
                <a:latin typeface="Lucida Sans" pitchFamily="34" charset="0"/>
                <a:ea typeface="ＭＳ Ｐゴシック" pitchFamily="34" charset="-128"/>
              </a:defRPr>
            </a:lvl1pPr>
            <a:lvl2pPr marL="742889" indent="-285726">
              <a:defRPr sz="600">
                <a:solidFill>
                  <a:schemeClr val="tx1"/>
                </a:solidFill>
                <a:latin typeface="Lucida Sans" pitchFamily="34" charset="0"/>
                <a:ea typeface="ＭＳ Ｐゴシック" pitchFamily="34" charset="-128"/>
              </a:defRPr>
            </a:lvl2pPr>
            <a:lvl3pPr marL="1142907" indent="-228581">
              <a:defRPr sz="600">
                <a:solidFill>
                  <a:schemeClr val="tx1"/>
                </a:solidFill>
                <a:latin typeface="Lucida Sans" pitchFamily="34" charset="0"/>
                <a:ea typeface="ＭＳ Ｐゴシック" pitchFamily="34" charset="-128"/>
              </a:defRPr>
            </a:lvl3pPr>
            <a:lvl4pPr marL="1600070" indent="-228581">
              <a:defRPr sz="600">
                <a:solidFill>
                  <a:schemeClr val="tx1"/>
                </a:solidFill>
                <a:latin typeface="Lucida Sans" pitchFamily="34" charset="0"/>
                <a:ea typeface="ＭＳ Ｐゴシック" pitchFamily="34" charset="-128"/>
              </a:defRPr>
            </a:lvl4pPr>
            <a:lvl5pPr marL="2057232" indent="-228581">
              <a:defRPr sz="600">
                <a:solidFill>
                  <a:schemeClr val="tx1"/>
                </a:solidFill>
                <a:latin typeface="Lucida Sans" pitchFamily="34" charset="0"/>
                <a:ea typeface="ＭＳ Ｐゴシック" pitchFamily="34" charset="-128"/>
              </a:defRPr>
            </a:lvl5pPr>
            <a:lvl6pPr marL="2514395"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6pPr>
            <a:lvl7pPr marL="2971559"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7pPr>
            <a:lvl8pPr marL="3428722"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8pPr>
            <a:lvl9pPr marL="3885884"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9pPr>
          </a:lstStyle>
          <a:p>
            <a:fld id="{8253E322-5D89-4FA5-A20E-393085380515}" type="slidenum">
              <a:rPr lang="en-GB" sz="1200">
                <a:latin typeface="Arial" charset="0"/>
              </a:rPr>
              <a:pPr/>
              <a:t>2</a:t>
            </a:fld>
            <a:endParaRPr lang="en-GB" sz="120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pPr marL="171436" indent="-171436">
              <a:buFontTx/>
              <a:buChar char="-"/>
            </a:pPr>
            <a:endParaRPr lang="en-GB" dirty="0" smtClean="0"/>
          </a:p>
        </p:txBody>
      </p:sp>
      <p:sp>
        <p:nvSpPr>
          <p:cNvPr id="30724" name="Slide Number Placeholder 3"/>
          <p:cNvSpPr>
            <a:spLocks noGrp="1"/>
          </p:cNvSpPr>
          <p:nvPr>
            <p:ph type="sldNum" sz="quarter" idx="5"/>
          </p:nvPr>
        </p:nvSpPr>
        <p:spPr>
          <a:noFill/>
        </p:spPr>
        <p:txBody>
          <a:bodyPr/>
          <a:lstStyle>
            <a:lvl1pPr>
              <a:defRPr sz="600">
                <a:solidFill>
                  <a:schemeClr val="tx1"/>
                </a:solidFill>
                <a:latin typeface="Lucida Sans" pitchFamily="34" charset="0"/>
                <a:ea typeface="ＭＳ Ｐゴシック" pitchFamily="34" charset="-128"/>
              </a:defRPr>
            </a:lvl1pPr>
            <a:lvl2pPr marL="742889" indent="-285726">
              <a:defRPr sz="600">
                <a:solidFill>
                  <a:schemeClr val="tx1"/>
                </a:solidFill>
                <a:latin typeface="Lucida Sans" pitchFamily="34" charset="0"/>
                <a:ea typeface="ＭＳ Ｐゴシック" pitchFamily="34" charset="-128"/>
              </a:defRPr>
            </a:lvl2pPr>
            <a:lvl3pPr marL="1142907" indent="-228581">
              <a:defRPr sz="600">
                <a:solidFill>
                  <a:schemeClr val="tx1"/>
                </a:solidFill>
                <a:latin typeface="Lucida Sans" pitchFamily="34" charset="0"/>
                <a:ea typeface="ＭＳ Ｐゴシック" pitchFamily="34" charset="-128"/>
              </a:defRPr>
            </a:lvl3pPr>
            <a:lvl4pPr marL="1600070" indent="-228581">
              <a:defRPr sz="600">
                <a:solidFill>
                  <a:schemeClr val="tx1"/>
                </a:solidFill>
                <a:latin typeface="Lucida Sans" pitchFamily="34" charset="0"/>
                <a:ea typeface="ＭＳ Ｐゴシック" pitchFamily="34" charset="-128"/>
              </a:defRPr>
            </a:lvl4pPr>
            <a:lvl5pPr marL="2057232" indent="-228581">
              <a:defRPr sz="600">
                <a:solidFill>
                  <a:schemeClr val="tx1"/>
                </a:solidFill>
                <a:latin typeface="Lucida Sans" pitchFamily="34" charset="0"/>
                <a:ea typeface="ＭＳ Ｐゴシック" pitchFamily="34" charset="-128"/>
              </a:defRPr>
            </a:lvl5pPr>
            <a:lvl6pPr marL="2514395"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6pPr>
            <a:lvl7pPr marL="2971559"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7pPr>
            <a:lvl8pPr marL="3428722"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8pPr>
            <a:lvl9pPr marL="3885884"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9pPr>
          </a:lstStyle>
          <a:p>
            <a:fld id="{F85B5DD6-A735-4C69-AB79-91FF12DEF834}" type="slidenum">
              <a:rPr lang="en-GB" sz="1200">
                <a:latin typeface="Arial" charset="0"/>
              </a:rPr>
              <a:pPr/>
              <a:t>3</a:t>
            </a:fld>
            <a:endParaRPr lang="en-GB" sz="120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GB" dirty="0" smtClean="0"/>
          </a:p>
        </p:txBody>
      </p:sp>
      <p:sp>
        <p:nvSpPr>
          <p:cNvPr id="31748" name="Slide Number Placeholder 3"/>
          <p:cNvSpPr>
            <a:spLocks noGrp="1"/>
          </p:cNvSpPr>
          <p:nvPr>
            <p:ph type="sldNum" sz="quarter" idx="5"/>
          </p:nvPr>
        </p:nvSpPr>
        <p:spPr>
          <a:noFill/>
        </p:spPr>
        <p:txBody>
          <a:bodyPr/>
          <a:lstStyle>
            <a:lvl1pPr>
              <a:defRPr sz="600">
                <a:solidFill>
                  <a:schemeClr val="tx1"/>
                </a:solidFill>
                <a:latin typeface="Lucida Sans" pitchFamily="34" charset="0"/>
                <a:ea typeface="ＭＳ Ｐゴシック" pitchFamily="34" charset="-128"/>
              </a:defRPr>
            </a:lvl1pPr>
            <a:lvl2pPr marL="742889" indent="-285726">
              <a:defRPr sz="600">
                <a:solidFill>
                  <a:schemeClr val="tx1"/>
                </a:solidFill>
                <a:latin typeface="Lucida Sans" pitchFamily="34" charset="0"/>
                <a:ea typeface="ＭＳ Ｐゴシック" pitchFamily="34" charset="-128"/>
              </a:defRPr>
            </a:lvl2pPr>
            <a:lvl3pPr marL="1142907" indent="-228581">
              <a:defRPr sz="600">
                <a:solidFill>
                  <a:schemeClr val="tx1"/>
                </a:solidFill>
                <a:latin typeface="Lucida Sans" pitchFamily="34" charset="0"/>
                <a:ea typeface="ＭＳ Ｐゴシック" pitchFamily="34" charset="-128"/>
              </a:defRPr>
            </a:lvl3pPr>
            <a:lvl4pPr marL="1600070" indent="-228581">
              <a:defRPr sz="600">
                <a:solidFill>
                  <a:schemeClr val="tx1"/>
                </a:solidFill>
                <a:latin typeface="Lucida Sans" pitchFamily="34" charset="0"/>
                <a:ea typeface="ＭＳ Ｐゴシック" pitchFamily="34" charset="-128"/>
              </a:defRPr>
            </a:lvl4pPr>
            <a:lvl5pPr marL="2057232" indent="-228581">
              <a:defRPr sz="600">
                <a:solidFill>
                  <a:schemeClr val="tx1"/>
                </a:solidFill>
                <a:latin typeface="Lucida Sans" pitchFamily="34" charset="0"/>
                <a:ea typeface="ＭＳ Ｐゴシック" pitchFamily="34" charset="-128"/>
              </a:defRPr>
            </a:lvl5pPr>
            <a:lvl6pPr marL="2514395"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6pPr>
            <a:lvl7pPr marL="2971559"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7pPr>
            <a:lvl8pPr marL="3428722"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8pPr>
            <a:lvl9pPr marL="3885884"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9pPr>
          </a:lstStyle>
          <a:p>
            <a:fld id="{DF698A90-AEAF-4EC7-9167-4CEDC505EF9C}" type="slidenum">
              <a:rPr lang="en-GB" sz="1200">
                <a:latin typeface="Arial" charset="0"/>
              </a:rPr>
              <a:pPr/>
              <a:t>4</a:t>
            </a:fld>
            <a:endParaRPr lang="en-GB" sz="120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51116C8-4A55-4B4B-B5C4-DBF7A47DBC91}" type="slidenum">
              <a:rPr lang="en-GB" smtClean="0"/>
              <a:pPr>
                <a:defRPr/>
              </a:pPr>
              <a:t>5</a:t>
            </a:fld>
            <a:endParaRPr lang="en-GB"/>
          </a:p>
        </p:txBody>
      </p:sp>
    </p:spTree>
    <p:extLst>
      <p:ext uri="{BB962C8B-B14F-4D97-AF65-F5344CB8AC3E}">
        <p14:creationId xmlns:p14="http://schemas.microsoft.com/office/powerpoint/2010/main" val="2676632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GB" dirty="0" smtClean="0"/>
          </a:p>
        </p:txBody>
      </p:sp>
      <p:sp>
        <p:nvSpPr>
          <p:cNvPr id="35844" name="Slide Number Placeholder 3"/>
          <p:cNvSpPr>
            <a:spLocks noGrp="1"/>
          </p:cNvSpPr>
          <p:nvPr>
            <p:ph type="sldNum" sz="quarter" idx="5"/>
          </p:nvPr>
        </p:nvSpPr>
        <p:spPr>
          <a:noFill/>
        </p:spPr>
        <p:txBody>
          <a:bodyPr/>
          <a:lstStyle>
            <a:lvl1pPr>
              <a:defRPr sz="600">
                <a:solidFill>
                  <a:schemeClr val="tx1"/>
                </a:solidFill>
                <a:latin typeface="Lucida Sans" pitchFamily="34" charset="0"/>
                <a:ea typeface="ＭＳ Ｐゴシック" pitchFamily="34" charset="-128"/>
              </a:defRPr>
            </a:lvl1pPr>
            <a:lvl2pPr marL="742889" indent="-285726">
              <a:defRPr sz="600">
                <a:solidFill>
                  <a:schemeClr val="tx1"/>
                </a:solidFill>
                <a:latin typeface="Lucida Sans" pitchFamily="34" charset="0"/>
                <a:ea typeface="ＭＳ Ｐゴシック" pitchFamily="34" charset="-128"/>
              </a:defRPr>
            </a:lvl2pPr>
            <a:lvl3pPr marL="1142907" indent="-228581">
              <a:defRPr sz="600">
                <a:solidFill>
                  <a:schemeClr val="tx1"/>
                </a:solidFill>
                <a:latin typeface="Lucida Sans" pitchFamily="34" charset="0"/>
                <a:ea typeface="ＭＳ Ｐゴシック" pitchFamily="34" charset="-128"/>
              </a:defRPr>
            </a:lvl3pPr>
            <a:lvl4pPr marL="1600070" indent="-228581">
              <a:defRPr sz="600">
                <a:solidFill>
                  <a:schemeClr val="tx1"/>
                </a:solidFill>
                <a:latin typeface="Lucida Sans" pitchFamily="34" charset="0"/>
                <a:ea typeface="ＭＳ Ｐゴシック" pitchFamily="34" charset="-128"/>
              </a:defRPr>
            </a:lvl4pPr>
            <a:lvl5pPr marL="2057232" indent="-228581">
              <a:defRPr sz="600">
                <a:solidFill>
                  <a:schemeClr val="tx1"/>
                </a:solidFill>
                <a:latin typeface="Lucida Sans" pitchFamily="34" charset="0"/>
                <a:ea typeface="ＭＳ Ｐゴシック" pitchFamily="34" charset="-128"/>
              </a:defRPr>
            </a:lvl5pPr>
            <a:lvl6pPr marL="2514395"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6pPr>
            <a:lvl7pPr marL="2971559"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7pPr>
            <a:lvl8pPr marL="3428722"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8pPr>
            <a:lvl9pPr marL="3885884"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9pPr>
          </a:lstStyle>
          <a:p>
            <a:fld id="{564F9AF3-2706-4DE3-A0DE-FFF57AD707A1}" type="slidenum">
              <a:rPr lang="en-GB" sz="1200">
                <a:latin typeface="Arial" charset="0"/>
              </a:rPr>
              <a:pPr/>
              <a:t>6</a:t>
            </a:fld>
            <a:endParaRPr lang="en-GB" sz="120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51116C8-4A55-4B4B-B5C4-DBF7A47DBC91}" type="slidenum">
              <a:rPr lang="en-GB" smtClean="0"/>
              <a:pPr>
                <a:defRPr/>
              </a:pPr>
              <a:t>7</a:t>
            </a:fld>
            <a:endParaRPr lang="en-GB"/>
          </a:p>
        </p:txBody>
      </p:sp>
    </p:spTree>
    <p:extLst>
      <p:ext uri="{BB962C8B-B14F-4D97-AF65-F5344CB8AC3E}">
        <p14:creationId xmlns:p14="http://schemas.microsoft.com/office/powerpoint/2010/main" val="1407897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GB" dirty="0" smtClean="0"/>
          </a:p>
        </p:txBody>
      </p:sp>
      <p:sp>
        <p:nvSpPr>
          <p:cNvPr id="39940" name="Slide Number Placeholder 3"/>
          <p:cNvSpPr>
            <a:spLocks noGrp="1"/>
          </p:cNvSpPr>
          <p:nvPr>
            <p:ph type="sldNum" sz="quarter" idx="5"/>
          </p:nvPr>
        </p:nvSpPr>
        <p:spPr>
          <a:noFill/>
        </p:spPr>
        <p:txBody>
          <a:bodyPr/>
          <a:lstStyle>
            <a:lvl1pPr>
              <a:defRPr sz="600">
                <a:solidFill>
                  <a:schemeClr val="tx1"/>
                </a:solidFill>
                <a:latin typeface="Lucida Sans" pitchFamily="34" charset="0"/>
                <a:ea typeface="ＭＳ Ｐゴシック" pitchFamily="34" charset="-128"/>
              </a:defRPr>
            </a:lvl1pPr>
            <a:lvl2pPr marL="742889" indent="-285726">
              <a:defRPr sz="600">
                <a:solidFill>
                  <a:schemeClr val="tx1"/>
                </a:solidFill>
                <a:latin typeface="Lucida Sans" pitchFamily="34" charset="0"/>
                <a:ea typeface="ＭＳ Ｐゴシック" pitchFamily="34" charset="-128"/>
              </a:defRPr>
            </a:lvl2pPr>
            <a:lvl3pPr marL="1142907" indent="-228581">
              <a:defRPr sz="600">
                <a:solidFill>
                  <a:schemeClr val="tx1"/>
                </a:solidFill>
                <a:latin typeface="Lucida Sans" pitchFamily="34" charset="0"/>
                <a:ea typeface="ＭＳ Ｐゴシック" pitchFamily="34" charset="-128"/>
              </a:defRPr>
            </a:lvl3pPr>
            <a:lvl4pPr marL="1600070" indent="-228581">
              <a:defRPr sz="600">
                <a:solidFill>
                  <a:schemeClr val="tx1"/>
                </a:solidFill>
                <a:latin typeface="Lucida Sans" pitchFamily="34" charset="0"/>
                <a:ea typeface="ＭＳ Ｐゴシック" pitchFamily="34" charset="-128"/>
              </a:defRPr>
            </a:lvl4pPr>
            <a:lvl5pPr marL="2057232" indent="-228581">
              <a:defRPr sz="600">
                <a:solidFill>
                  <a:schemeClr val="tx1"/>
                </a:solidFill>
                <a:latin typeface="Lucida Sans" pitchFamily="34" charset="0"/>
                <a:ea typeface="ＭＳ Ｐゴシック" pitchFamily="34" charset="-128"/>
              </a:defRPr>
            </a:lvl5pPr>
            <a:lvl6pPr marL="2514395"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6pPr>
            <a:lvl7pPr marL="2971559"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7pPr>
            <a:lvl8pPr marL="3428722"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8pPr>
            <a:lvl9pPr marL="3885884"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9pPr>
          </a:lstStyle>
          <a:p>
            <a:fld id="{6568D4D1-67A1-4E0B-AB27-CCBF84CB48A3}" type="slidenum">
              <a:rPr lang="en-GB" sz="1200">
                <a:latin typeface="Arial" charset="0"/>
              </a:rPr>
              <a:pPr/>
              <a:t>8</a:t>
            </a:fld>
            <a:endParaRPr lang="en-GB" sz="120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GB" dirty="0" smtClean="0"/>
          </a:p>
        </p:txBody>
      </p:sp>
      <p:sp>
        <p:nvSpPr>
          <p:cNvPr id="36868" name="Slide Number Placeholder 3"/>
          <p:cNvSpPr>
            <a:spLocks noGrp="1"/>
          </p:cNvSpPr>
          <p:nvPr>
            <p:ph type="sldNum" sz="quarter" idx="5"/>
          </p:nvPr>
        </p:nvSpPr>
        <p:spPr>
          <a:noFill/>
        </p:spPr>
        <p:txBody>
          <a:bodyPr/>
          <a:lstStyle>
            <a:lvl1pPr>
              <a:defRPr sz="600">
                <a:solidFill>
                  <a:schemeClr val="tx1"/>
                </a:solidFill>
                <a:latin typeface="Lucida Sans" pitchFamily="34" charset="0"/>
                <a:ea typeface="ＭＳ Ｐゴシック" pitchFamily="34" charset="-128"/>
              </a:defRPr>
            </a:lvl1pPr>
            <a:lvl2pPr marL="742889" indent="-285726">
              <a:defRPr sz="600">
                <a:solidFill>
                  <a:schemeClr val="tx1"/>
                </a:solidFill>
                <a:latin typeface="Lucida Sans" pitchFamily="34" charset="0"/>
                <a:ea typeface="ＭＳ Ｐゴシック" pitchFamily="34" charset="-128"/>
              </a:defRPr>
            </a:lvl2pPr>
            <a:lvl3pPr marL="1142907" indent="-228581">
              <a:defRPr sz="600">
                <a:solidFill>
                  <a:schemeClr val="tx1"/>
                </a:solidFill>
                <a:latin typeface="Lucida Sans" pitchFamily="34" charset="0"/>
                <a:ea typeface="ＭＳ Ｐゴシック" pitchFamily="34" charset="-128"/>
              </a:defRPr>
            </a:lvl3pPr>
            <a:lvl4pPr marL="1600070" indent="-228581">
              <a:defRPr sz="600">
                <a:solidFill>
                  <a:schemeClr val="tx1"/>
                </a:solidFill>
                <a:latin typeface="Lucida Sans" pitchFamily="34" charset="0"/>
                <a:ea typeface="ＭＳ Ｐゴシック" pitchFamily="34" charset="-128"/>
              </a:defRPr>
            </a:lvl4pPr>
            <a:lvl5pPr marL="2057232" indent="-228581">
              <a:defRPr sz="600">
                <a:solidFill>
                  <a:schemeClr val="tx1"/>
                </a:solidFill>
                <a:latin typeface="Lucida Sans" pitchFamily="34" charset="0"/>
                <a:ea typeface="ＭＳ Ｐゴシック" pitchFamily="34" charset="-128"/>
              </a:defRPr>
            </a:lvl5pPr>
            <a:lvl6pPr marL="2514395"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6pPr>
            <a:lvl7pPr marL="2971559"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7pPr>
            <a:lvl8pPr marL="3428722"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8pPr>
            <a:lvl9pPr marL="3885884" indent="-228581" algn="ctr" eaLnBrk="0" fontAlgn="base" hangingPunct="0">
              <a:spcBef>
                <a:spcPct val="0"/>
              </a:spcBef>
              <a:spcAft>
                <a:spcPct val="0"/>
              </a:spcAft>
              <a:defRPr sz="600">
                <a:solidFill>
                  <a:schemeClr val="tx1"/>
                </a:solidFill>
                <a:latin typeface="Lucida Sans" pitchFamily="34" charset="0"/>
                <a:ea typeface="ＭＳ Ｐゴシック" pitchFamily="34" charset="-128"/>
              </a:defRPr>
            </a:lvl9pPr>
          </a:lstStyle>
          <a:p>
            <a:fld id="{4EA04C3E-7DD5-47EC-94D7-E64CF50011ED}" type="slidenum">
              <a:rPr lang="en-GB" sz="1200">
                <a:latin typeface="Arial" charset="0"/>
              </a:rPr>
              <a:pPr/>
              <a:t>9</a:t>
            </a:fld>
            <a:endParaRPr lang="en-GB" sz="12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1"/>
          <p:cNvSpPr>
            <a:spLocks noChangeArrowheads="1"/>
          </p:cNvSpPr>
          <p:nvPr/>
        </p:nvSpPr>
        <p:spPr bwMode="auto">
          <a:xfrm>
            <a:off x="-41275" y="1597025"/>
            <a:ext cx="4613275" cy="1824038"/>
          </a:xfrm>
          <a:prstGeom prst="rect">
            <a:avLst/>
          </a:prstGeom>
          <a:gradFill rotWithShape="0">
            <a:gsLst>
              <a:gs pos="0">
                <a:srgbClr val="014359"/>
              </a:gs>
              <a:gs pos="100000">
                <a:srgbClr val="007275"/>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5" name="Rectangle 1032"/>
          <p:cNvSpPr>
            <a:spLocks noChangeArrowheads="1"/>
          </p:cNvSpPr>
          <p:nvPr/>
        </p:nvSpPr>
        <p:spPr bwMode="auto">
          <a:xfrm>
            <a:off x="-41275" y="0"/>
            <a:ext cx="4613275" cy="1635125"/>
          </a:xfrm>
          <a:prstGeom prst="rect">
            <a:avLst/>
          </a:prstGeom>
          <a:solidFill>
            <a:srgbClr val="014359"/>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lIns="45674" tIns="22837" rIns="45674" bIns="22837" anchor="ctr"/>
          <a:lstStyle/>
          <a:p>
            <a:pPr defTabSz="457200"/>
            <a:endParaRPr lang="en-US" sz="1200">
              <a:latin typeface="Arial" charset="0"/>
            </a:endParaRPr>
          </a:p>
        </p:txBody>
      </p:sp>
      <p:pic>
        <p:nvPicPr>
          <p:cNvPr id="6" name="Picture 1033" descr="white_logo"/>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5775" y="190500"/>
            <a:ext cx="1349375"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2" name="Rectangle 1026"/>
          <p:cNvSpPr>
            <a:spLocks noGrp="1" noChangeArrowheads="1"/>
          </p:cNvSpPr>
          <p:nvPr>
            <p:ph type="ctrTitle"/>
          </p:nvPr>
        </p:nvSpPr>
        <p:spPr>
          <a:xfrm>
            <a:off x="161925" y="849313"/>
            <a:ext cx="4248150" cy="1076325"/>
          </a:xfrm>
        </p:spPr>
        <p:txBody>
          <a:bodyPr lIns="45674"/>
          <a:lstStyle>
            <a:lvl1pPr>
              <a:defRPr sz="3800">
                <a:solidFill>
                  <a:schemeClr val="bg1"/>
                </a:solidFill>
              </a:defRPr>
            </a:lvl1pPr>
          </a:lstStyle>
          <a:p>
            <a:pPr lvl="0"/>
            <a:r>
              <a:rPr lang="en-GB" noProof="0" smtClean="0"/>
              <a:t>Click to edit Master title style</a:t>
            </a:r>
          </a:p>
        </p:txBody>
      </p:sp>
      <p:sp>
        <p:nvSpPr>
          <p:cNvPr id="10243" name="Rectangle 1027"/>
          <p:cNvSpPr>
            <a:spLocks noGrp="1" noChangeArrowheads="1"/>
          </p:cNvSpPr>
          <p:nvPr>
            <p:ph type="subTitle" idx="1"/>
          </p:nvPr>
        </p:nvSpPr>
        <p:spPr>
          <a:xfrm>
            <a:off x="161925" y="1963738"/>
            <a:ext cx="4248150" cy="874712"/>
          </a:xfrm>
        </p:spPr>
        <p:txBody>
          <a:bodyPr lIns="45674"/>
          <a:lstStyle>
            <a:lvl1pPr marL="0" indent="0">
              <a:buFontTx/>
              <a:buNone/>
              <a:defRPr sz="1800">
                <a:solidFill>
                  <a:schemeClr val="accent1"/>
                </a:solidFill>
              </a:defRPr>
            </a:lvl1pPr>
          </a:lstStyle>
          <a:p>
            <a:pPr lvl="0"/>
            <a:r>
              <a:rPr lang="en-GB" noProof="0" smtClean="0"/>
              <a:t>Click to edit Master subtitle style</a:t>
            </a:r>
          </a:p>
        </p:txBody>
      </p:sp>
      <p:sp>
        <p:nvSpPr>
          <p:cNvPr id="7" name="Rectangle 1030"/>
          <p:cNvSpPr>
            <a:spLocks noGrp="1" noChangeArrowheads="1"/>
          </p:cNvSpPr>
          <p:nvPr>
            <p:ph type="sldNum" sz="quarter" idx="10"/>
          </p:nvPr>
        </p:nvSpPr>
        <p:spPr>
          <a:xfrm>
            <a:off x="3276600" y="3116263"/>
            <a:ext cx="1066800" cy="238125"/>
          </a:xfrm>
        </p:spPr>
        <p:txBody>
          <a:bodyPr rIns="45674"/>
          <a:lstStyle>
            <a:lvl1pPr>
              <a:defRPr>
                <a:latin typeface="Arial" charset="0"/>
              </a:defRPr>
            </a:lvl1pPr>
          </a:lstStyle>
          <a:p>
            <a:pPr>
              <a:defRPr/>
            </a:pPr>
            <a:fld id="{8B9F7287-2F17-4E31-85F1-D9FD48389FD1}" type="slidenum">
              <a:rPr lang="en-GB"/>
              <a:pPr>
                <a:defRPr/>
              </a:pPr>
              <a:t>‹#›</a:t>
            </a:fld>
            <a:endParaRPr lang="en-GB"/>
          </a:p>
        </p:txBody>
      </p:sp>
    </p:spTree>
    <p:extLst>
      <p:ext uri="{BB962C8B-B14F-4D97-AF65-F5344CB8AC3E}">
        <p14:creationId xmlns:p14="http://schemas.microsoft.com/office/powerpoint/2010/main" val="1960281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49C7A6B-005C-4D99-8333-DBD1173E6D78}" type="slidenum">
              <a:rPr lang="en-GB"/>
              <a:pPr>
                <a:defRPr/>
              </a:pPr>
              <a:t>‹#›</a:t>
            </a:fld>
            <a:endParaRPr lang="en-GB"/>
          </a:p>
        </p:txBody>
      </p:sp>
    </p:spTree>
    <p:extLst>
      <p:ext uri="{BB962C8B-B14F-4D97-AF65-F5344CB8AC3E}">
        <p14:creationId xmlns:p14="http://schemas.microsoft.com/office/powerpoint/2010/main" val="984458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48038" y="452438"/>
            <a:ext cx="1062037" cy="24495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61925" y="452438"/>
            <a:ext cx="3033713" cy="24495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DA72177-64C4-421C-B202-015D1AD58518}" type="slidenum">
              <a:rPr lang="en-GB"/>
              <a:pPr>
                <a:defRPr/>
              </a:pPr>
              <a:t>‹#›</a:t>
            </a:fld>
            <a:endParaRPr lang="en-GB"/>
          </a:p>
        </p:txBody>
      </p:sp>
    </p:spTree>
    <p:extLst>
      <p:ext uri="{BB962C8B-B14F-4D97-AF65-F5344CB8AC3E}">
        <p14:creationId xmlns:p14="http://schemas.microsoft.com/office/powerpoint/2010/main" val="3861586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1"/>
          <p:cNvSpPr>
            <a:spLocks noChangeArrowheads="1"/>
          </p:cNvSpPr>
          <p:nvPr/>
        </p:nvSpPr>
        <p:spPr bwMode="auto">
          <a:xfrm>
            <a:off x="-44450" y="1597025"/>
            <a:ext cx="4616450" cy="1824038"/>
          </a:xfrm>
          <a:prstGeom prst="rect">
            <a:avLst/>
          </a:prstGeom>
          <a:gradFill rotWithShape="0">
            <a:gsLst>
              <a:gs pos="0">
                <a:srgbClr val="007275"/>
              </a:gs>
              <a:gs pos="100000">
                <a:srgbClr val="008CAC"/>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5" name="Rectangle 1032"/>
          <p:cNvSpPr>
            <a:spLocks noChangeArrowheads="1"/>
          </p:cNvSpPr>
          <p:nvPr/>
        </p:nvSpPr>
        <p:spPr bwMode="auto">
          <a:xfrm>
            <a:off x="-44450" y="0"/>
            <a:ext cx="4616450" cy="1635125"/>
          </a:xfrm>
          <a:prstGeom prst="rect">
            <a:avLst/>
          </a:prstGeom>
          <a:solidFill>
            <a:srgbClr val="007275"/>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lIns="45674" tIns="22837" rIns="45674" bIns="22837" anchor="ctr"/>
          <a:lstStyle/>
          <a:p>
            <a:pPr defTabSz="457200"/>
            <a:endParaRPr lang="en-US" sz="1200">
              <a:latin typeface="Arial" charset="0"/>
            </a:endParaRPr>
          </a:p>
        </p:txBody>
      </p:sp>
      <p:pic>
        <p:nvPicPr>
          <p:cNvPr id="6" name="Picture 1033" descr="white_logo"/>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1050" y="190500"/>
            <a:ext cx="10699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 name="Rectangle 1026"/>
          <p:cNvSpPr>
            <a:spLocks noGrp="1" noChangeArrowheads="1"/>
          </p:cNvSpPr>
          <p:nvPr>
            <p:ph type="ctrTitle"/>
          </p:nvPr>
        </p:nvSpPr>
        <p:spPr>
          <a:xfrm>
            <a:off x="161925" y="849313"/>
            <a:ext cx="4248150" cy="2046287"/>
          </a:xfrm>
        </p:spPr>
        <p:txBody>
          <a:bodyPr lIns="45674"/>
          <a:lstStyle>
            <a:lvl1pPr algn="r">
              <a:defRPr sz="3800">
                <a:solidFill>
                  <a:schemeClr val="bg1"/>
                </a:solidFill>
              </a:defRPr>
            </a:lvl1pPr>
          </a:lstStyle>
          <a:p>
            <a:pPr lvl="0"/>
            <a:r>
              <a:rPr lang="en-GB" noProof="0" smtClean="0"/>
              <a:t>Click to edit Master title style</a:t>
            </a:r>
          </a:p>
        </p:txBody>
      </p:sp>
      <p:sp>
        <p:nvSpPr>
          <p:cNvPr id="12291" name="Rectangle 1027"/>
          <p:cNvSpPr>
            <a:spLocks noGrp="1" noChangeArrowheads="1"/>
          </p:cNvSpPr>
          <p:nvPr>
            <p:ph type="subTitle" idx="1"/>
          </p:nvPr>
        </p:nvSpPr>
        <p:spPr>
          <a:xfrm>
            <a:off x="-34925" y="3722688"/>
            <a:ext cx="34925" cy="34925"/>
          </a:xfrm>
        </p:spPr>
        <p:txBody>
          <a:bodyPr lIns="45674"/>
          <a:lstStyle>
            <a:lvl1pPr marL="0" indent="0" algn="ctr">
              <a:buFontTx/>
              <a:buNone/>
              <a:defRPr/>
            </a:lvl1pPr>
          </a:lstStyle>
          <a:p>
            <a:pPr lvl="0"/>
            <a:r>
              <a:rPr lang="en-GB" noProof="0" smtClean="0"/>
              <a:t>Click to edit Master subtitle style</a:t>
            </a:r>
          </a:p>
        </p:txBody>
      </p:sp>
    </p:spTree>
    <p:extLst>
      <p:ext uri="{BB962C8B-B14F-4D97-AF65-F5344CB8AC3E}">
        <p14:creationId xmlns:p14="http://schemas.microsoft.com/office/powerpoint/2010/main" val="21268359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E49002C-C0F3-4B3B-801F-11ED74F8D3EA}" type="slidenum">
              <a:rPr lang="en-GB"/>
              <a:pPr>
                <a:defRPr/>
              </a:pPr>
              <a:t>‹#›</a:t>
            </a:fld>
            <a:endParaRPr lang="en-GB"/>
          </a:p>
        </p:txBody>
      </p:sp>
    </p:spTree>
    <p:extLst>
      <p:ext uri="{BB962C8B-B14F-4D97-AF65-F5344CB8AC3E}">
        <p14:creationId xmlns:p14="http://schemas.microsoft.com/office/powerpoint/2010/main" val="3757178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1950" y="2198688"/>
            <a:ext cx="3886200" cy="6794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361950" y="1449388"/>
            <a:ext cx="3886200" cy="7493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824C355-92A3-46C6-BAE9-C1EFDA25EB16}" type="slidenum">
              <a:rPr lang="en-GB"/>
              <a:pPr>
                <a:defRPr/>
              </a:pPr>
              <a:t>‹#›</a:t>
            </a:fld>
            <a:endParaRPr lang="en-GB"/>
          </a:p>
        </p:txBody>
      </p:sp>
    </p:spTree>
    <p:extLst>
      <p:ext uri="{BB962C8B-B14F-4D97-AF65-F5344CB8AC3E}">
        <p14:creationId xmlns:p14="http://schemas.microsoft.com/office/powerpoint/2010/main" val="9830856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61925" y="849313"/>
            <a:ext cx="2047875" cy="2257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362200" y="849313"/>
            <a:ext cx="2047875" cy="2257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E6EDCA0-132F-43C3-9EDD-254FA6567875}" type="slidenum">
              <a:rPr lang="en-GB"/>
              <a:pPr>
                <a:defRPr/>
              </a:pPr>
              <a:t>‹#›</a:t>
            </a:fld>
            <a:endParaRPr lang="en-GB"/>
          </a:p>
        </p:txBody>
      </p:sp>
    </p:spTree>
    <p:extLst>
      <p:ext uri="{BB962C8B-B14F-4D97-AF65-F5344CB8AC3E}">
        <p14:creationId xmlns:p14="http://schemas.microsoft.com/office/powerpoint/2010/main" val="1470686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136525"/>
            <a:ext cx="4114800" cy="569913"/>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228600" y="765175"/>
            <a:ext cx="2020888" cy="3190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084263"/>
            <a:ext cx="2020888" cy="19716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2322513" y="765175"/>
            <a:ext cx="2020887" cy="3190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322513" y="1084263"/>
            <a:ext cx="2020887" cy="19716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D24CBB6-EC9F-4A7A-92FE-D08264288878}" type="slidenum">
              <a:rPr lang="en-GB"/>
              <a:pPr>
                <a:defRPr/>
              </a:pPr>
              <a:t>‹#›</a:t>
            </a:fld>
            <a:endParaRPr lang="en-GB"/>
          </a:p>
        </p:txBody>
      </p:sp>
    </p:spTree>
    <p:extLst>
      <p:ext uri="{BB962C8B-B14F-4D97-AF65-F5344CB8AC3E}">
        <p14:creationId xmlns:p14="http://schemas.microsoft.com/office/powerpoint/2010/main" val="35972951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4976122-0CC1-4121-95ED-32FE60A96070}" type="slidenum">
              <a:rPr lang="en-GB"/>
              <a:pPr>
                <a:defRPr/>
              </a:pPr>
              <a:t>‹#›</a:t>
            </a:fld>
            <a:endParaRPr lang="en-GB"/>
          </a:p>
        </p:txBody>
      </p:sp>
    </p:spTree>
    <p:extLst>
      <p:ext uri="{BB962C8B-B14F-4D97-AF65-F5344CB8AC3E}">
        <p14:creationId xmlns:p14="http://schemas.microsoft.com/office/powerpoint/2010/main" val="39396529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C768A0CE-AE6D-41EE-A734-F3108AEC402A}" type="slidenum">
              <a:rPr lang="en-GB"/>
              <a:pPr>
                <a:defRPr/>
              </a:pPr>
              <a:t>‹#›</a:t>
            </a:fld>
            <a:endParaRPr lang="en-GB"/>
          </a:p>
        </p:txBody>
      </p:sp>
    </p:spTree>
    <p:extLst>
      <p:ext uri="{BB962C8B-B14F-4D97-AF65-F5344CB8AC3E}">
        <p14:creationId xmlns:p14="http://schemas.microsoft.com/office/powerpoint/2010/main" val="12488213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136525"/>
            <a:ext cx="1504950" cy="5794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1787525" y="136525"/>
            <a:ext cx="2555875" cy="29194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228600" y="715963"/>
            <a:ext cx="1504950" cy="2339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281FA3B-E6D6-4765-99EE-79EE24F15219}" type="slidenum">
              <a:rPr lang="en-GB"/>
              <a:pPr>
                <a:defRPr/>
              </a:pPr>
              <a:t>‹#›</a:t>
            </a:fld>
            <a:endParaRPr lang="en-GB"/>
          </a:p>
        </p:txBody>
      </p:sp>
    </p:spTree>
    <p:extLst>
      <p:ext uri="{BB962C8B-B14F-4D97-AF65-F5344CB8AC3E}">
        <p14:creationId xmlns:p14="http://schemas.microsoft.com/office/powerpoint/2010/main" val="3439756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6B4C940-7C89-4472-B00D-817071D1AD49}" type="slidenum">
              <a:rPr lang="en-GB"/>
              <a:pPr>
                <a:defRPr/>
              </a:pPr>
              <a:t>‹#›</a:t>
            </a:fld>
            <a:endParaRPr lang="en-GB"/>
          </a:p>
        </p:txBody>
      </p:sp>
    </p:spTree>
    <p:extLst>
      <p:ext uri="{BB962C8B-B14F-4D97-AF65-F5344CB8AC3E}">
        <p14:creationId xmlns:p14="http://schemas.microsoft.com/office/powerpoint/2010/main" val="2550084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6938" y="2395538"/>
            <a:ext cx="2743200" cy="2825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896938" y="306388"/>
            <a:ext cx="2743200" cy="20526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96938" y="2678113"/>
            <a:ext cx="2743200" cy="4016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BBA3131-F26E-4A64-95BA-CA985199077C}" type="slidenum">
              <a:rPr lang="en-GB"/>
              <a:pPr>
                <a:defRPr/>
              </a:pPr>
              <a:t>‹#›</a:t>
            </a:fld>
            <a:endParaRPr lang="en-GB"/>
          </a:p>
        </p:txBody>
      </p:sp>
    </p:spTree>
    <p:extLst>
      <p:ext uri="{BB962C8B-B14F-4D97-AF65-F5344CB8AC3E}">
        <p14:creationId xmlns:p14="http://schemas.microsoft.com/office/powerpoint/2010/main" val="502053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AE89A42-4F50-4165-9E61-8B6B0E7F7BFF}" type="slidenum">
              <a:rPr lang="en-GB"/>
              <a:pPr>
                <a:defRPr/>
              </a:pPr>
              <a:t>‹#›</a:t>
            </a:fld>
            <a:endParaRPr lang="en-GB"/>
          </a:p>
        </p:txBody>
      </p:sp>
    </p:spTree>
    <p:extLst>
      <p:ext uri="{BB962C8B-B14F-4D97-AF65-F5344CB8AC3E}">
        <p14:creationId xmlns:p14="http://schemas.microsoft.com/office/powerpoint/2010/main" val="18969031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48038" y="452438"/>
            <a:ext cx="1062037" cy="2654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61925" y="452438"/>
            <a:ext cx="3033713" cy="2654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6DA2298-63DA-4EE9-A99D-876D157A3A20}" type="slidenum">
              <a:rPr lang="en-GB"/>
              <a:pPr>
                <a:defRPr/>
              </a:pPr>
              <a:t>‹#›</a:t>
            </a:fld>
            <a:endParaRPr lang="en-GB"/>
          </a:p>
        </p:txBody>
      </p:sp>
    </p:spTree>
    <p:extLst>
      <p:ext uri="{BB962C8B-B14F-4D97-AF65-F5344CB8AC3E}">
        <p14:creationId xmlns:p14="http://schemas.microsoft.com/office/powerpoint/2010/main" val="39290974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062038"/>
            <a:ext cx="3886200" cy="733425"/>
          </a:xfrm>
        </p:spPr>
        <p:txBody>
          <a:bodyPr/>
          <a:lstStyle/>
          <a:p>
            <a:r>
              <a:rPr lang="en-US" smtClean="0"/>
              <a:t>Click to edit Master title style</a:t>
            </a:r>
            <a:endParaRPr lang="en-GB"/>
          </a:p>
        </p:txBody>
      </p:sp>
      <p:sp>
        <p:nvSpPr>
          <p:cNvPr id="3" name="Subtitle 2"/>
          <p:cNvSpPr>
            <a:spLocks noGrp="1"/>
          </p:cNvSpPr>
          <p:nvPr>
            <p:ph type="subTitle" idx="1"/>
          </p:nvPr>
        </p:nvSpPr>
        <p:spPr>
          <a:xfrm>
            <a:off x="685800" y="1938338"/>
            <a:ext cx="3200400" cy="87471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5220863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6746915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1950" y="2198688"/>
            <a:ext cx="3886200" cy="6794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361950" y="1449388"/>
            <a:ext cx="3886200" cy="7493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988420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61925" y="849313"/>
            <a:ext cx="2047875" cy="2257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362200" y="849313"/>
            <a:ext cx="2047875" cy="2257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41330128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136525"/>
            <a:ext cx="4114800" cy="569913"/>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228600" y="765175"/>
            <a:ext cx="2020888" cy="3190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084263"/>
            <a:ext cx="2020888" cy="19716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2322513" y="765175"/>
            <a:ext cx="2020887" cy="3190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322513" y="1084263"/>
            <a:ext cx="2020887" cy="19716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5339286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8850748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655249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1950" y="2198688"/>
            <a:ext cx="3886200" cy="679450"/>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361950" y="1449388"/>
            <a:ext cx="3886200" cy="7493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CCC6715-7C30-4F27-A884-9065E7D62CBE}" type="slidenum">
              <a:rPr lang="en-GB"/>
              <a:pPr>
                <a:defRPr/>
              </a:pPr>
              <a:t>‹#›</a:t>
            </a:fld>
            <a:endParaRPr lang="en-GB"/>
          </a:p>
        </p:txBody>
      </p:sp>
    </p:spTree>
    <p:extLst>
      <p:ext uri="{BB962C8B-B14F-4D97-AF65-F5344CB8AC3E}">
        <p14:creationId xmlns:p14="http://schemas.microsoft.com/office/powerpoint/2010/main" val="16536888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136525"/>
            <a:ext cx="1504950" cy="5794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1787525" y="136525"/>
            <a:ext cx="2555875" cy="29194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228600" y="715963"/>
            <a:ext cx="1504950" cy="2339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3066462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6938" y="2395538"/>
            <a:ext cx="2743200" cy="2825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896938" y="306388"/>
            <a:ext cx="2743200" cy="20526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96938" y="2678113"/>
            <a:ext cx="2743200" cy="4016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0780684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2857699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48038" y="452438"/>
            <a:ext cx="1062037" cy="2654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61925" y="452438"/>
            <a:ext cx="3033713" cy="2654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375917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61925" y="849313"/>
            <a:ext cx="2047875" cy="2052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362200" y="849313"/>
            <a:ext cx="2047875" cy="2052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8D9CA1F-E38F-4F47-86D8-562871790225}" type="slidenum">
              <a:rPr lang="en-GB"/>
              <a:pPr>
                <a:defRPr/>
              </a:pPr>
              <a:t>‹#›</a:t>
            </a:fld>
            <a:endParaRPr lang="en-GB"/>
          </a:p>
        </p:txBody>
      </p:sp>
    </p:spTree>
    <p:extLst>
      <p:ext uri="{BB962C8B-B14F-4D97-AF65-F5344CB8AC3E}">
        <p14:creationId xmlns:p14="http://schemas.microsoft.com/office/powerpoint/2010/main" val="131484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136525"/>
            <a:ext cx="4114800" cy="569913"/>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228600" y="765175"/>
            <a:ext cx="2020888" cy="3190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084263"/>
            <a:ext cx="2020888" cy="19716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2322513" y="765175"/>
            <a:ext cx="2020887" cy="3190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322513" y="1084263"/>
            <a:ext cx="2020887" cy="19716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1AF3E4B-C00E-42CB-8FFA-9899985FF251}" type="slidenum">
              <a:rPr lang="en-GB"/>
              <a:pPr>
                <a:defRPr/>
              </a:pPr>
              <a:t>‹#›</a:t>
            </a:fld>
            <a:endParaRPr lang="en-GB"/>
          </a:p>
        </p:txBody>
      </p:sp>
    </p:spTree>
    <p:extLst>
      <p:ext uri="{BB962C8B-B14F-4D97-AF65-F5344CB8AC3E}">
        <p14:creationId xmlns:p14="http://schemas.microsoft.com/office/powerpoint/2010/main" val="2975524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D36E22EE-3B02-4641-985A-E493B6250319}" type="slidenum">
              <a:rPr lang="en-GB"/>
              <a:pPr>
                <a:defRPr/>
              </a:pPr>
              <a:t>‹#›</a:t>
            </a:fld>
            <a:endParaRPr lang="en-GB"/>
          </a:p>
        </p:txBody>
      </p:sp>
    </p:spTree>
    <p:extLst>
      <p:ext uri="{BB962C8B-B14F-4D97-AF65-F5344CB8AC3E}">
        <p14:creationId xmlns:p14="http://schemas.microsoft.com/office/powerpoint/2010/main" val="1211753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67CE402A-B6C9-4C3E-90D0-78B832B8BBA5}" type="slidenum">
              <a:rPr lang="en-GB"/>
              <a:pPr>
                <a:defRPr/>
              </a:pPr>
              <a:t>‹#›</a:t>
            </a:fld>
            <a:endParaRPr lang="en-GB"/>
          </a:p>
        </p:txBody>
      </p:sp>
    </p:spTree>
    <p:extLst>
      <p:ext uri="{BB962C8B-B14F-4D97-AF65-F5344CB8AC3E}">
        <p14:creationId xmlns:p14="http://schemas.microsoft.com/office/powerpoint/2010/main" val="2681804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136525"/>
            <a:ext cx="1504950" cy="5794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1787525" y="136525"/>
            <a:ext cx="2555875" cy="29194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228600" y="715963"/>
            <a:ext cx="1504950" cy="2339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F51C9E0-0DEA-4671-A345-18081215126B}" type="slidenum">
              <a:rPr lang="en-GB"/>
              <a:pPr>
                <a:defRPr/>
              </a:pPr>
              <a:t>‹#›</a:t>
            </a:fld>
            <a:endParaRPr lang="en-GB"/>
          </a:p>
        </p:txBody>
      </p:sp>
    </p:spTree>
    <p:extLst>
      <p:ext uri="{BB962C8B-B14F-4D97-AF65-F5344CB8AC3E}">
        <p14:creationId xmlns:p14="http://schemas.microsoft.com/office/powerpoint/2010/main" val="1080972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6938" y="2395538"/>
            <a:ext cx="2743200" cy="2825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896938" y="306388"/>
            <a:ext cx="2743200" cy="20526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96938" y="2678113"/>
            <a:ext cx="2743200" cy="4016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34C8486-CB04-43BF-982E-1E8AA0A68F58}" type="slidenum">
              <a:rPr lang="en-GB"/>
              <a:pPr>
                <a:defRPr/>
              </a:pPr>
              <a:t>‹#›</a:t>
            </a:fld>
            <a:endParaRPr lang="en-GB"/>
          </a:p>
        </p:txBody>
      </p:sp>
    </p:spTree>
    <p:extLst>
      <p:ext uri="{BB962C8B-B14F-4D97-AF65-F5344CB8AC3E}">
        <p14:creationId xmlns:p14="http://schemas.microsoft.com/office/powerpoint/2010/main" val="2903644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41275" y="0"/>
            <a:ext cx="4613275" cy="1900238"/>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lIns="45674" tIns="22837" rIns="45674" bIns="22837" anchor="ctr"/>
          <a:lstStyle/>
          <a:p>
            <a:pPr defTabSz="457200"/>
            <a:endParaRPr lang="en-US" sz="1200">
              <a:latin typeface="Arial" charset="0"/>
            </a:endParaRPr>
          </a:p>
        </p:txBody>
      </p:sp>
      <p:sp>
        <p:nvSpPr>
          <p:cNvPr id="1027" name="Rectangle 9"/>
          <p:cNvSpPr>
            <a:spLocks noChangeArrowheads="1"/>
          </p:cNvSpPr>
          <p:nvPr/>
        </p:nvSpPr>
        <p:spPr bwMode="auto">
          <a:xfrm>
            <a:off x="-41275" y="1520825"/>
            <a:ext cx="4613275" cy="1900238"/>
          </a:xfrm>
          <a:prstGeom prst="rect">
            <a:avLst/>
          </a:prstGeom>
          <a:gradFill rotWithShape="0">
            <a:gsLst>
              <a:gs pos="0">
                <a:schemeClr val="bg1"/>
              </a:gs>
              <a:gs pos="100000">
                <a:srgbClr val="DCDEDE"/>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1028" name="Rectangle 2"/>
          <p:cNvSpPr>
            <a:spLocks noGrp="1" noChangeArrowheads="1"/>
          </p:cNvSpPr>
          <p:nvPr>
            <p:ph type="title"/>
          </p:nvPr>
        </p:nvSpPr>
        <p:spPr bwMode="auto">
          <a:xfrm>
            <a:off x="161925" y="452438"/>
            <a:ext cx="4248150" cy="323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22837" rIns="45674" bIns="22837" numCol="1" anchor="t" anchorCtr="0" compatLnSpc="1">
            <a:prstTxWarp prst="textNoShape">
              <a:avLst/>
            </a:prstTxWarp>
          </a:bodyPr>
          <a:lstStyle/>
          <a:p>
            <a:pPr lvl="0"/>
            <a:r>
              <a:rPr lang="en-GB" smtClean="0"/>
              <a:t>Click to edit Master title style</a:t>
            </a:r>
          </a:p>
        </p:txBody>
      </p:sp>
      <p:sp>
        <p:nvSpPr>
          <p:cNvPr id="1029" name="Rectangle 3"/>
          <p:cNvSpPr>
            <a:spLocks noGrp="1" noChangeArrowheads="1"/>
          </p:cNvSpPr>
          <p:nvPr>
            <p:ph type="body" idx="1"/>
          </p:nvPr>
        </p:nvSpPr>
        <p:spPr bwMode="auto">
          <a:xfrm>
            <a:off x="161925" y="849313"/>
            <a:ext cx="4248150" cy="2052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22837" rIns="45674" bIns="22837"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 name="Rectangle 4"/>
          <p:cNvSpPr>
            <a:spLocks noGrp="1" noChangeArrowheads="1"/>
          </p:cNvSpPr>
          <p:nvPr>
            <p:ph type="dt" sz="half" idx="2"/>
          </p:nvPr>
        </p:nvSpPr>
        <p:spPr bwMode="auto">
          <a:xfrm>
            <a:off x="342900" y="3116263"/>
            <a:ext cx="95250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5674" tIns="22837" rIns="45674" bIns="22837" numCol="1" anchor="t" anchorCtr="0" compatLnSpc="1">
            <a:prstTxWarp prst="textNoShape">
              <a:avLst/>
            </a:prstTxWarp>
          </a:bodyPr>
          <a:lstStyle>
            <a:lvl1pPr algn="l" defTabSz="457200">
              <a:defRPr sz="800">
                <a:latin typeface="Arial" charset="0"/>
              </a:defRPr>
            </a:lvl1pPr>
          </a:lstStyle>
          <a:p>
            <a:pPr>
              <a:defRPr/>
            </a:pPr>
            <a:endParaRPr lang="en-GB"/>
          </a:p>
        </p:txBody>
      </p:sp>
      <p:sp>
        <p:nvSpPr>
          <p:cNvPr id="3" name="Rectangle 5"/>
          <p:cNvSpPr>
            <a:spLocks noGrp="1" noChangeArrowheads="1"/>
          </p:cNvSpPr>
          <p:nvPr>
            <p:ph type="ftr" sz="quarter" idx="3"/>
          </p:nvPr>
        </p:nvSpPr>
        <p:spPr bwMode="auto">
          <a:xfrm>
            <a:off x="1562100" y="3116263"/>
            <a:ext cx="144780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5674" tIns="22837" rIns="45674" bIns="22837" numCol="1" anchor="t" anchorCtr="0" compatLnSpc="1">
            <a:prstTxWarp prst="textNoShape">
              <a:avLst/>
            </a:prstTxWarp>
          </a:bodyPr>
          <a:lstStyle>
            <a:lvl1pPr defTabSz="457200">
              <a:defRPr sz="8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3438525" y="3148013"/>
            <a:ext cx="95250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5674" tIns="22837" rIns="0" bIns="22837" numCol="1" anchor="t" anchorCtr="0" compatLnSpc="1">
            <a:prstTxWarp prst="textNoShape">
              <a:avLst/>
            </a:prstTxWarp>
          </a:bodyPr>
          <a:lstStyle>
            <a:lvl1pPr algn="r" defTabSz="457200">
              <a:defRPr sz="800">
                <a:latin typeface="+mn-lt"/>
              </a:defRPr>
            </a:lvl1pPr>
          </a:lstStyle>
          <a:p>
            <a:pPr>
              <a:defRPr/>
            </a:pPr>
            <a:fld id="{3C21E9AB-4E01-45E5-B79B-AA3F9969F0A9}" type="slidenum">
              <a:rPr lang="en-GB"/>
              <a:pPr>
                <a:defRPr/>
              </a:pPr>
              <a:t>‹#›</a:t>
            </a:fld>
            <a:endParaRPr lang="en-GB"/>
          </a:p>
        </p:txBody>
      </p:sp>
      <p:pic>
        <p:nvPicPr>
          <p:cNvPr id="1033" name="Picture 7" descr="marine_blue _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08350" y="190500"/>
            <a:ext cx="107950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68" r:id="rId1"/>
    <p:sldLayoutId id="2147484037" r:id="rId2"/>
    <p:sldLayoutId id="2147484038" r:id="rId3"/>
    <p:sldLayoutId id="2147484039" r:id="rId4"/>
    <p:sldLayoutId id="2147484040" r:id="rId5"/>
    <p:sldLayoutId id="2147484041" r:id="rId6"/>
    <p:sldLayoutId id="2147484042" r:id="rId7"/>
    <p:sldLayoutId id="2147484043" r:id="rId8"/>
    <p:sldLayoutId id="2147484044" r:id="rId9"/>
    <p:sldLayoutId id="2147484045" r:id="rId10"/>
    <p:sldLayoutId id="2147484046" r:id="rId11"/>
  </p:sldLayoutIdLst>
  <p:hf hdr="0" ftr="0" dt="0"/>
  <p:txStyles>
    <p:titleStyle>
      <a:lvl1pPr algn="l" defTabSz="457200" rtl="0" eaLnBrk="0" fontAlgn="base" hangingPunct="0">
        <a:spcBef>
          <a:spcPct val="0"/>
        </a:spcBef>
        <a:spcAft>
          <a:spcPct val="0"/>
        </a:spcAft>
        <a:defRPr>
          <a:solidFill>
            <a:schemeClr val="tx2"/>
          </a:solidFill>
          <a:latin typeface="+mj-lt"/>
          <a:ea typeface="+mj-ea"/>
          <a:cs typeface="+mj-cs"/>
        </a:defRPr>
      </a:lvl1pPr>
      <a:lvl2pPr algn="l" defTabSz="457200" rtl="0" eaLnBrk="0" fontAlgn="base" hangingPunct="0">
        <a:spcBef>
          <a:spcPct val="0"/>
        </a:spcBef>
        <a:spcAft>
          <a:spcPct val="0"/>
        </a:spcAft>
        <a:defRPr>
          <a:solidFill>
            <a:schemeClr val="tx2"/>
          </a:solidFill>
          <a:latin typeface="Georgia" pitchFamily="18" charset="0"/>
          <a:ea typeface="ＭＳ Ｐゴシック" pitchFamily="34" charset="-128"/>
        </a:defRPr>
      </a:lvl2pPr>
      <a:lvl3pPr algn="l" defTabSz="457200" rtl="0" eaLnBrk="0" fontAlgn="base" hangingPunct="0">
        <a:spcBef>
          <a:spcPct val="0"/>
        </a:spcBef>
        <a:spcAft>
          <a:spcPct val="0"/>
        </a:spcAft>
        <a:defRPr>
          <a:solidFill>
            <a:schemeClr val="tx2"/>
          </a:solidFill>
          <a:latin typeface="Georgia" pitchFamily="18" charset="0"/>
          <a:ea typeface="ＭＳ Ｐゴシック" pitchFamily="34" charset="-128"/>
        </a:defRPr>
      </a:lvl3pPr>
      <a:lvl4pPr algn="l" defTabSz="457200" rtl="0" eaLnBrk="0" fontAlgn="base" hangingPunct="0">
        <a:spcBef>
          <a:spcPct val="0"/>
        </a:spcBef>
        <a:spcAft>
          <a:spcPct val="0"/>
        </a:spcAft>
        <a:defRPr>
          <a:solidFill>
            <a:schemeClr val="tx2"/>
          </a:solidFill>
          <a:latin typeface="Georgia" pitchFamily="18" charset="0"/>
          <a:ea typeface="ＭＳ Ｐゴシック" pitchFamily="34" charset="-128"/>
        </a:defRPr>
      </a:lvl4pPr>
      <a:lvl5pPr algn="l" defTabSz="457200" rtl="0" eaLnBrk="0" fontAlgn="base" hangingPunct="0">
        <a:spcBef>
          <a:spcPct val="0"/>
        </a:spcBef>
        <a:spcAft>
          <a:spcPct val="0"/>
        </a:spcAft>
        <a:defRPr>
          <a:solidFill>
            <a:schemeClr val="tx2"/>
          </a:solidFill>
          <a:latin typeface="Georgia" pitchFamily="18" charset="0"/>
          <a:ea typeface="ＭＳ Ｐゴシック" pitchFamily="34" charset="-128"/>
        </a:defRPr>
      </a:lvl5pPr>
      <a:lvl6pPr marL="457200" algn="l" defTabSz="457200" rtl="0" fontAlgn="base">
        <a:spcBef>
          <a:spcPct val="0"/>
        </a:spcBef>
        <a:spcAft>
          <a:spcPct val="0"/>
        </a:spcAft>
        <a:defRPr>
          <a:solidFill>
            <a:schemeClr val="tx2"/>
          </a:solidFill>
          <a:latin typeface="Georgia" pitchFamily="18" charset="0"/>
          <a:ea typeface="ＭＳ Ｐゴシック" pitchFamily="34" charset="-128"/>
        </a:defRPr>
      </a:lvl6pPr>
      <a:lvl7pPr marL="914400" algn="l" defTabSz="457200" rtl="0" fontAlgn="base">
        <a:spcBef>
          <a:spcPct val="0"/>
        </a:spcBef>
        <a:spcAft>
          <a:spcPct val="0"/>
        </a:spcAft>
        <a:defRPr>
          <a:solidFill>
            <a:schemeClr val="tx2"/>
          </a:solidFill>
          <a:latin typeface="Georgia" pitchFamily="18" charset="0"/>
          <a:ea typeface="ＭＳ Ｐゴシック" pitchFamily="34" charset="-128"/>
        </a:defRPr>
      </a:lvl7pPr>
      <a:lvl8pPr marL="1371600" algn="l" defTabSz="457200" rtl="0" fontAlgn="base">
        <a:spcBef>
          <a:spcPct val="0"/>
        </a:spcBef>
        <a:spcAft>
          <a:spcPct val="0"/>
        </a:spcAft>
        <a:defRPr>
          <a:solidFill>
            <a:schemeClr val="tx2"/>
          </a:solidFill>
          <a:latin typeface="Georgia" pitchFamily="18" charset="0"/>
          <a:ea typeface="ＭＳ Ｐゴシック" pitchFamily="34" charset="-128"/>
        </a:defRPr>
      </a:lvl8pPr>
      <a:lvl9pPr marL="1828800" algn="l" defTabSz="457200" rtl="0" fontAlgn="base">
        <a:spcBef>
          <a:spcPct val="0"/>
        </a:spcBef>
        <a:spcAft>
          <a:spcPct val="0"/>
        </a:spcAft>
        <a:defRPr>
          <a:solidFill>
            <a:schemeClr val="tx2"/>
          </a:solidFill>
          <a:latin typeface="Georgia" pitchFamily="18" charset="0"/>
          <a:ea typeface="ＭＳ Ｐゴシック" pitchFamily="34" charset="-128"/>
        </a:defRPr>
      </a:lvl9pPr>
    </p:titleStyle>
    <p:bodyStyle>
      <a:lvl1pPr marL="171450" indent="-171450" algn="l" defTabSz="457200" rtl="0" eaLnBrk="0" fontAlgn="base" hangingPunct="0">
        <a:spcBef>
          <a:spcPct val="0"/>
        </a:spcBef>
        <a:spcAft>
          <a:spcPct val="70000"/>
        </a:spcAft>
        <a:buChar char="•"/>
        <a:defRPr sz="1200">
          <a:solidFill>
            <a:schemeClr val="tx1"/>
          </a:solidFill>
          <a:latin typeface="+mn-lt"/>
          <a:ea typeface="+mn-ea"/>
          <a:cs typeface="+mn-cs"/>
        </a:defRPr>
      </a:lvl1pPr>
      <a:lvl2pPr marL="406400" indent="-146050" algn="l" defTabSz="457200" rtl="0" eaLnBrk="0" fontAlgn="base" hangingPunct="0">
        <a:lnSpc>
          <a:spcPct val="90000"/>
        </a:lnSpc>
        <a:spcBef>
          <a:spcPct val="0"/>
        </a:spcBef>
        <a:spcAft>
          <a:spcPct val="50000"/>
        </a:spcAft>
        <a:buChar char="–"/>
        <a:defRPr sz="1200">
          <a:solidFill>
            <a:schemeClr val="tx1"/>
          </a:solidFill>
          <a:latin typeface="+mn-lt"/>
          <a:ea typeface="+mn-ea"/>
        </a:defRPr>
      </a:lvl2pPr>
      <a:lvl3pPr marL="609600" indent="-114300" algn="l" defTabSz="457200" rtl="0" eaLnBrk="0" fontAlgn="base" hangingPunct="0">
        <a:lnSpc>
          <a:spcPct val="90000"/>
        </a:lnSpc>
        <a:spcBef>
          <a:spcPct val="20000"/>
        </a:spcBef>
        <a:spcAft>
          <a:spcPct val="0"/>
        </a:spcAft>
        <a:buChar char="•"/>
        <a:defRPr sz="1200">
          <a:solidFill>
            <a:schemeClr val="tx1"/>
          </a:solidFill>
          <a:latin typeface="+mn-lt"/>
          <a:ea typeface="+mn-ea"/>
        </a:defRPr>
      </a:lvl3pPr>
      <a:lvl4pPr marL="811213" indent="-112713" algn="l" defTabSz="457200" rtl="0" eaLnBrk="0" fontAlgn="base" hangingPunct="0">
        <a:lnSpc>
          <a:spcPct val="90000"/>
        </a:lnSpc>
        <a:spcBef>
          <a:spcPct val="20000"/>
        </a:spcBef>
        <a:spcAft>
          <a:spcPct val="0"/>
        </a:spcAft>
        <a:buChar char="–"/>
        <a:defRPr sz="1200">
          <a:solidFill>
            <a:schemeClr val="tx1"/>
          </a:solidFill>
          <a:latin typeface="+mn-lt"/>
          <a:ea typeface="+mn-ea"/>
        </a:defRPr>
      </a:lvl4pPr>
      <a:lvl5pPr marL="1027113" indent="-114300" algn="l" defTabSz="457200" rtl="0" eaLnBrk="0" fontAlgn="base" hangingPunct="0">
        <a:lnSpc>
          <a:spcPct val="90000"/>
        </a:lnSpc>
        <a:spcBef>
          <a:spcPct val="20000"/>
        </a:spcBef>
        <a:spcAft>
          <a:spcPct val="0"/>
        </a:spcAft>
        <a:buChar char="»"/>
        <a:defRPr sz="1200">
          <a:solidFill>
            <a:schemeClr val="tx1"/>
          </a:solidFill>
          <a:latin typeface="+mn-lt"/>
          <a:ea typeface="+mn-ea"/>
        </a:defRPr>
      </a:lvl5pPr>
      <a:lvl6pPr marL="1484313" indent="-114300" algn="l" defTabSz="457200" rtl="0" fontAlgn="base">
        <a:lnSpc>
          <a:spcPct val="90000"/>
        </a:lnSpc>
        <a:spcBef>
          <a:spcPct val="20000"/>
        </a:spcBef>
        <a:spcAft>
          <a:spcPct val="0"/>
        </a:spcAft>
        <a:buChar char="»"/>
        <a:defRPr sz="1200">
          <a:solidFill>
            <a:schemeClr val="tx1"/>
          </a:solidFill>
          <a:latin typeface="+mn-lt"/>
          <a:ea typeface="+mn-ea"/>
        </a:defRPr>
      </a:lvl6pPr>
      <a:lvl7pPr marL="1941513" indent="-114300" algn="l" defTabSz="457200" rtl="0" fontAlgn="base">
        <a:lnSpc>
          <a:spcPct val="90000"/>
        </a:lnSpc>
        <a:spcBef>
          <a:spcPct val="20000"/>
        </a:spcBef>
        <a:spcAft>
          <a:spcPct val="0"/>
        </a:spcAft>
        <a:buChar char="»"/>
        <a:defRPr sz="1200">
          <a:solidFill>
            <a:schemeClr val="tx1"/>
          </a:solidFill>
          <a:latin typeface="+mn-lt"/>
          <a:ea typeface="+mn-ea"/>
        </a:defRPr>
      </a:lvl7pPr>
      <a:lvl8pPr marL="2398713" indent="-114300" algn="l" defTabSz="457200" rtl="0" fontAlgn="base">
        <a:lnSpc>
          <a:spcPct val="90000"/>
        </a:lnSpc>
        <a:spcBef>
          <a:spcPct val="20000"/>
        </a:spcBef>
        <a:spcAft>
          <a:spcPct val="0"/>
        </a:spcAft>
        <a:buChar char="»"/>
        <a:defRPr sz="1200">
          <a:solidFill>
            <a:schemeClr val="tx1"/>
          </a:solidFill>
          <a:latin typeface="+mn-lt"/>
          <a:ea typeface="+mn-ea"/>
        </a:defRPr>
      </a:lvl8pPr>
      <a:lvl9pPr marL="2855913" indent="-114300" algn="l" defTabSz="457200" rtl="0" fontAlgn="base">
        <a:lnSpc>
          <a:spcPct val="90000"/>
        </a:lnSpc>
        <a:spcBef>
          <a:spcPct val="20000"/>
        </a:spcBef>
        <a:spcAft>
          <a:spcPct val="0"/>
        </a:spcAft>
        <a:buChar char="»"/>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61925" y="452438"/>
            <a:ext cx="42481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2837" rIns="45674" bIns="22837"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161925" y="849313"/>
            <a:ext cx="4248150" cy="225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2837" rIns="45674" bIns="22837"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1268" name="Rectangle 4"/>
          <p:cNvSpPr>
            <a:spLocks noGrp="1" noChangeArrowheads="1"/>
          </p:cNvSpPr>
          <p:nvPr>
            <p:ph type="dt" sz="half" idx="2"/>
          </p:nvPr>
        </p:nvSpPr>
        <p:spPr bwMode="auto">
          <a:xfrm>
            <a:off x="228600" y="3116263"/>
            <a:ext cx="10668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674" tIns="22837" rIns="45674" bIns="22837" numCol="1" anchor="t" anchorCtr="0" compatLnSpc="1">
            <a:prstTxWarp prst="textNoShape">
              <a:avLst/>
            </a:prstTxWarp>
          </a:bodyPr>
          <a:lstStyle>
            <a:lvl1pPr algn="l" defTabSz="457200">
              <a:defRPr sz="800">
                <a:latin typeface="Arial" charset="0"/>
              </a:defRPr>
            </a:lvl1pPr>
          </a:lstStyle>
          <a:p>
            <a:pPr>
              <a:defRPr/>
            </a:pPr>
            <a:endParaRPr lang="en-GB"/>
          </a:p>
        </p:txBody>
      </p:sp>
      <p:sp>
        <p:nvSpPr>
          <p:cNvPr id="11269" name="Rectangle 5"/>
          <p:cNvSpPr>
            <a:spLocks noGrp="1" noChangeArrowheads="1"/>
          </p:cNvSpPr>
          <p:nvPr>
            <p:ph type="ftr" sz="quarter" idx="3"/>
          </p:nvPr>
        </p:nvSpPr>
        <p:spPr bwMode="auto">
          <a:xfrm>
            <a:off x="1562100" y="3116263"/>
            <a:ext cx="14478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674" tIns="22837" rIns="45674" bIns="22837" numCol="1" anchor="t" anchorCtr="0" compatLnSpc="1">
            <a:prstTxWarp prst="textNoShape">
              <a:avLst/>
            </a:prstTxWarp>
          </a:bodyPr>
          <a:lstStyle>
            <a:lvl1pPr defTabSz="457200">
              <a:defRPr sz="800">
                <a:latin typeface="Arial" charset="0"/>
              </a:defRPr>
            </a:lvl1pPr>
          </a:lstStyle>
          <a:p>
            <a:pPr>
              <a:defRPr/>
            </a:pPr>
            <a:endParaRPr lang="en-GB"/>
          </a:p>
        </p:txBody>
      </p:sp>
      <p:sp>
        <p:nvSpPr>
          <p:cNvPr id="11270" name="Rectangle 6"/>
          <p:cNvSpPr>
            <a:spLocks noGrp="1" noChangeArrowheads="1"/>
          </p:cNvSpPr>
          <p:nvPr>
            <p:ph type="sldNum" sz="quarter" idx="4"/>
          </p:nvPr>
        </p:nvSpPr>
        <p:spPr bwMode="auto">
          <a:xfrm>
            <a:off x="3321050" y="3148013"/>
            <a:ext cx="10668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674" tIns="22837" rIns="0" bIns="22837" numCol="1" anchor="t" anchorCtr="0" compatLnSpc="1">
            <a:prstTxWarp prst="textNoShape">
              <a:avLst/>
            </a:prstTxWarp>
          </a:bodyPr>
          <a:lstStyle>
            <a:lvl1pPr algn="r" defTabSz="457200">
              <a:defRPr sz="800">
                <a:latin typeface="+mn-lt"/>
              </a:defRPr>
            </a:lvl1pPr>
          </a:lstStyle>
          <a:p>
            <a:pPr>
              <a:defRPr/>
            </a:pPr>
            <a:fld id="{9ED686AE-9FAF-4A0B-AF2F-01613CA2194F}" type="slidenum">
              <a:rPr lang="en-GB"/>
              <a:pPr>
                <a:defRPr/>
              </a:pPr>
              <a:t>‹#›</a:t>
            </a:fld>
            <a:endParaRPr lang="en-GB"/>
          </a:p>
        </p:txBody>
      </p:sp>
      <p:pic>
        <p:nvPicPr>
          <p:cNvPr id="2055" name="Picture 7" descr="marine_blue _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08350" y="190500"/>
            <a:ext cx="107950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69" r:id="rId1"/>
    <p:sldLayoutId id="2147484047" r:id="rId2"/>
    <p:sldLayoutId id="2147484048" r:id="rId3"/>
    <p:sldLayoutId id="2147484049" r:id="rId4"/>
    <p:sldLayoutId id="2147484050" r:id="rId5"/>
    <p:sldLayoutId id="2147484051" r:id="rId6"/>
    <p:sldLayoutId id="2147484052" r:id="rId7"/>
    <p:sldLayoutId id="2147484053" r:id="rId8"/>
    <p:sldLayoutId id="2147484054" r:id="rId9"/>
    <p:sldLayoutId id="2147484055" r:id="rId10"/>
    <p:sldLayoutId id="2147484056" r:id="rId11"/>
  </p:sldLayoutIdLst>
  <p:hf hdr="0" ftr="0" dt="0"/>
  <p:txStyles>
    <p:titleStyle>
      <a:lvl1pPr algn="l" defTabSz="457200" rtl="0" eaLnBrk="0" fontAlgn="base" hangingPunct="0">
        <a:spcBef>
          <a:spcPct val="0"/>
        </a:spcBef>
        <a:spcAft>
          <a:spcPct val="0"/>
        </a:spcAft>
        <a:defRPr>
          <a:solidFill>
            <a:schemeClr val="tx2"/>
          </a:solidFill>
          <a:latin typeface="+mj-lt"/>
          <a:ea typeface="+mj-ea"/>
          <a:cs typeface="+mj-cs"/>
        </a:defRPr>
      </a:lvl1pPr>
      <a:lvl2pPr algn="l" defTabSz="457200" rtl="0" eaLnBrk="0" fontAlgn="base" hangingPunct="0">
        <a:spcBef>
          <a:spcPct val="0"/>
        </a:spcBef>
        <a:spcAft>
          <a:spcPct val="0"/>
        </a:spcAft>
        <a:defRPr>
          <a:solidFill>
            <a:schemeClr val="tx2"/>
          </a:solidFill>
          <a:latin typeface="Georgia" pitchFamily="18" charset="0"/>
        </a:defRPr>
      </a:lvl2pPr>
      <a:lvl3pPr algn="l" defTabSz="457200" rtl="0" eaLnBrk="0" fontAlgn="base" hangingPunct="0">
        <a:spcBef>
          <a:spcPct val="0"/>
        </a:spcBef>
        <a:spcAft>
          <a:spcPct val="0"/>
        </a:spcAft>
        <a:defRPr>
          <a:solidFill>
            <a:schemeClr val="tx2"/>
          </a:solidFill>
          <a:latin typeface="Georgia" pitchFamily="18" charset="0"/>
        </a:defRPr>
      </a:lvl3pPr>
      <a:lvl4pPr algn="l" defTabSz="457200" rtl="0" eaLnBrk="0" fontAlgn="base" hangingPunct="0">
        <a:spcBef>
          <a:spcPct val="0"/>
        </a:spcBef>
        <a:spcAft>
          <a:spcPct val="0"/>
        </a:spcAft>
        <a:defRPr>
          <a:solidFill>
            <a:schemeClr val="tx2"/>
          </a:solidFill>
          <a:latin typeface="Georgia" pitchFamily="18" charset="0"/>
        </a:defRPr>
      </a:lvl4pPr>
      <a:lvl5pPr algn="l" defTabSz="457200" rtl="0" eaLnBrk="0" fontAlgn="base" hangingPunct="0">
        <a:spcBef>
          <a:spcPct val="0"/>
        </a:spcBef>
        <a:spcAft>
          <a:spcPct val="0"/>
        </a:spcAft>
        <a:defRPr>
          <a:solidFill>
            <a:schemeClr val="tx2"/>
          </a:solidFill>
          <a:latin typeface="Georgia" pitchFamily="18" charset="0"/>
        </a:defRPr>
      </a:lvl5pPr>
      <a:lvl6pPr marL="457200" algn="l" defTabSz="457200" rtl="0" fontAlgn="base">
        <a:spcBef>
          <a:spcPct val="0"/>
        </a:spcBef>
        <a:spcAft>
          <a:spcPct val="0"/>
        </a:spcAft>
        <a:defRPr>
          <a:solidFill>
            <a:schemeClr val="tx2"/>
          </a:solidFill>
          <a:latin typeface="Georgia" pitchFamily="18" charset="0"/>
        </a:defRPr>
      </a:lvl6pPr>
      <a:lvl7pPr marL="914400" algn="l" defTabSz="457200" rtl="0" fontAlgn="base">
        <a:spcBef>
          <a:spcPct val="0"/>
        </a:spcBef>
        <a:spcAft>
          <a:spcPct val="0"/>
        </a:spcAft>
        <a:defRPr>
          <a:solidFill>
            <a:schemeClr val="tx2"/>
          </a:solidFill>
          <a:latin typeface="Georgia" pitchFamily="18" charset="0"/>
        </a:defRPr>
      </a:lvl7pPr>
      <a:lvl8pPr marL="1371600" algn="l" defTabSz="457200" rtl="0" fontAlgn="base">
        <a:spcBef>
          <a:spcPct val="0"/>
        </a:spcBef>
        <a:spcAft>
          <a:spcPct val="0"/>
        </a:spcAft>
        <a:defRPr>
          <a:solidFill>
            <a:schemeClr val="tx2"/>
          </a:solidFill>
          <a:latin typeface="Georgia" pitchFamily="18" charset="0"/>
        </a:defRPr>
      </a:lvl8pPr>
      <a:lvl9pPr marL="1828800" algn="l" defTabSz="457200" rtl="0" fontAlgn="base">
        <a:spcBef>
          <a:spcPct val="0"/>
        </a:spcBef>
        <a:spcAft>
          <a:spcPct val="0"/>
        </a:spcAft>
        <a:defRPr>
          <a:solidFill>
            <a:schemeClr val="tx2"/>
          </a:solidFill>
          <a:latin typeface="Georgia" pitchFamily="18" charset="0"/>
        </a:defRPr>
      </a:lvl9pPr>
    </p:titleStyle>
    <p:bodyStyle>
      <a:lvl1pPr marL="171450" indent="-171450" algn="l" defTabSz="457200" rtl="0" eaLnBrk="0" fontAlgn="base" hangingPunct="0">
        <a:spcBef>
          <a:spcPct val="0"/>
        </a:spcBef>
        <a:spcAft>
          <a:spcPct val="70000"/>
        </a:spcAft>
        <a:buChar char="•"/>
        <a:defRPr sz="1200">
          <a:solidFill>
            <a:schemeClr val="tx1"/>
          </a:solidFill>
          <a:latin typeface="+mn-lt"/>
          <a:ea typeface="+mn-ea"/>
          <a:cs typeface="+mn-cs"/>
        </a:defRPr>
      </a:lvl1pPr>
      <a:lvl2pPr marL="371475" indent="-142875" algn="l" defTabSz="457200" rtl="0" eaLnBrk="0" fontAlgn="base" hangingPunct="0">
        <a:lnSpc>
          <a:spcPct val="90000"/>
        </a:lnSpc>
        <a:spcBef>
          <a:spcPct val="0"/>
        </a:spcBef>
        <a:spcAft>
          <a:spcPct val="50000"/>
        </a:spcAft>
        <a:buChar char="–"/>
        <a:defRPr sz="1200">
          <a:solidFill>
            <a:schemeClr val="tx1"/>
          </a:solidFill>
          <a:latin typeface="+mn-lt"/>
        </a:defRPr>
      </a:lvl2pPr>
      <a:lvl3pPr marL="571500" indent="-114300" algn="l" defTabSz="457200" rtl="0" eaLnBrk="0" fontAlgn="base" hangingPunct="0">
        <a:spcBef>
          <a:spcPct val="20000"/>
        </a:spcBef>
        <a:spcAft>
          <a:spcPct val="50000"/>
        </a:spcAft>
        <a:buChar char="•"/>
        <a:defRPr sz="1200">
          <a:solidFill>
            <a:schemeClr val="tx1"/>
          </a:solidFill>
          <a:latin typeface="+mn-lt"/>
        </a:defRPr>
      </a:lvl3pPr>
      <a:lvl4pPr marL="798513" indent="-112713" algn="l" defTabSz="457200" rtl="0" eaLnBrk="0" fontAlgn="base" hangingPunct="0">
        <a:spcBef>
          <a:spcPct val="20000"/>
        </a:spcBef>
        <a:spcAft>
          <a:spcPct val="50000"/>
        </a:spcAft>
        <a:buChar char="–"/>
        <a:defRPr sz="1200">
          <a:solidFill>
            <a:schemeClr val="tx1"/>
          </a:solidFill>
          <a:latin typeface="+mn-lt"/>
        </a:defRPr>
      </a:lvl4pPr>
      <a:lvl5pPr marL="1027113" indent="-114300" algn="l" defTabSz="457200" rtl="0" eaLnBrk="0" fontAlgn="base" hangingPunct="0">
        <a:spcBef>
          <a:spcPct val="20000"/>
        </a:spcBef>
        <a:spcAft>
          <a:spcPct val="50000"/>
        </a:spcAft>
        <a:buChar char="»"/>
        <a:defRPr sz="1200">
          <a:solidFill>
            <a:schemeClr val="tx1"/>
          </a:solidFill>
          <a:latin typeface="+mn-lt"/>
        </a:defRPr>
      </a:lvl5pPr>
      <a:lvl6pPr marL="1484313" indent="-114300" algn="l" defTabSz="457200" rtl="0" fontAlgn="base">
        <a:spcBef>
          <a:spcPct val="20000"/>
        </a:spcBef>
        <a:spcAft>
          <a:spcPct val="50000"/>
        </a:spcAft>
        <a:buChar char="»"/>
        <a:defRPr sz="1200">
          <a:solidFill>
            <a:schemeClr val="tx1"/>
          </a:solidFill>
          <a:latin typeface="+mn-lt"/>
        </a:defRPr>
      </a:lvl6pPr>
      <a:lvl7pPr marL="1941513" indent="-114300" algn="l" defTabSz="457200" rtl="0" fontAlgn="base">
        <a:spcBef>
          <a:spcPct val="20000"/>
        </a:spcBef>
        <a:spcAft>
          <a:spcPct val="50000"/>
        </a:spcAft>
        <a:buChar char="»"/>
        <a:defRPr sz="1200">
          <a:solidFill>
            <a:schemeClr val="tx1"/>
          </a:solidFill>
          <a:latin typeface="+mn-lt"/>
        </a:defRPr>
      </a:lvl7pPr>
      <a:lvl8pPr marL="2398713" indent="-114300" algn="l" defTabSz="457200" rtl="0" fontAlgn="base">
        <a:spcBef>
          <a:spcPct val="20000"/>
        </a:spcBef>
        <a:spcAft>
          <a:spcPct val="50000"/>
        </a:spcAft>
        <a:buChar char="»"/>
        <a:defRPr sz="1200">
          <a:solidFill>
            <a:schemeClr val="tx1"/>
          </a:solidFill>
          <a:latin typeface="+mn-lt"/>
        </a:defRPr>
      </a:lvl8pPr>
      <a:lvl9pPr marL="2855913" indent="-114300" algn="l" defTabSz="457200" rtl="0" fontAlgn="base">
        <a:spcBef>
          <a:spcPct val="20000"/>
        </a:spcBef>
        <a:spcAft>
          <a:spcPct val="5000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61925" y="452438"/>
            <a:ext cx="42481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2837" rIns="45674" bIns="22837" numCol="1" anchor="ctr" anchorCtr="0" compatLnSpc="1">
            <a:prstTxWarp prst="textNoShape">
              <a:avLst/>
            </a:prstTxWarp>
          </a:bodyPr>
          <a:lstStyle/>
          <a:p>
            <a:pPr lvl="0"/>
            <a:r>
              <a:rPr lang="en-GB" smtClean="0"/>
              <a:t>Click to edit Master title style</a:t>
            </a:r>
          </a:p>
        </p:txBody>
      </p:sp>
      <p:sp>
        <p:nvSpPr>
          <p:cNvPr id="3075" name="Rectangle 3"/>
          <p:cNvSpPr>
            <a:spLocks noGrp="1" noChangeArrowheads="1"/>
          </p:cNvSpPr>
          <p:nvPr>
            <p:ph type="body" idx="1"/>
          </p:nvPr>
        </p:nvSpPr>
        <p:spPr bwMode="auto">
          <a:xfrm>
            <a:off x="161925" y="849313"/>
            <a:ext cx="4248150" cy="225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2837" rIns="45674" bIns="22837"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95236" name="Rectangle 4"/>
          <p:cNvSpPr>
            <a:spLocks noGrp="1" noChangeArrowheads="1"/>
          </p:cNvSpPr>
          <p:nvPr>
            <p:ph type="dt" sz="half" idx="2"/>
          </p:nvPr>
        </p:nvSpPr>
        <p:spPr bwMode="auto">
          <a:xfrm>
            <a:off x="228600" y="3116263"/>
            <a:ext cx="10668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674" tIns="22837" rIns="45674" bIns="22837" numCol="1" anchor="t" anchorCtr="0" compatLnSpc="1">
            <a:prstTxWarp prst="textNoShape">
              <a:avLst/>
            </a:prstTxWarp>
          </a:bodyPr>
          <a:lstStyle>
            <a:lvl1pPr algn="l" defTabSz="457200">
              <a:defRPr sz="800">
                <a:latin typeface="Arial" charset="0"/>
              </a:defRPr>
            </a:lvl1pPr>
          </a:lstStyle>
          <a:p>
            <a:pPr>
              <a:defRPr/>
            </a:pPr>
            <a:endParaRPr lang="en-GB"/>
          </a:p>
        </p:txBody>
      </p:sp>
      <p:sp>
        <p:nvSpPr>
          <p:cNvPr id="95237" name="Rectangle 5"/>
          <p:cNvSpPr>
            <a:spLocks noGrp="1" noChangeArrowheads="1"/>
          </p:cNvSpPr>
          <p:nvPr>
            <p:ph type="ftr" sz="quarter" idx="3"/>
          </p:nvPr>
        </p:nvSpPr>
        <p:spPr bwMode="auto">
          <a:xfrm>
            <a:off x="1562100" y="3116263"/>
            <a:ext cx="14478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674" tIns="22837" rIns="45674" bIns="22837" numCol="1" anchor="t" anchorCtr="0" compatLnSpc="1">
            <a:prstTxWarp prst="textNoShape">
              <a:avLst/>
            </a:prstTxWarp>
          </a:bodyPr>
          <a:lstStyle>
            <a:lvl1pPr defTabSz="457200">
              <a:defRPr sz="800">
                <a:latin typeface="Arial" charset="0"/>
              </a:defRPr>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defTabSz="457200" rtl="0" eaLnBrk="0" fontAlgn="base" hangingPunct="0">
        <a:spcBef>
          <a:spcPct val="0"/>
        </a:spcBef>
        <a:spcAft>
          <a:spcPct val="0"/>
        </a:spcAft>
        <a:defRPr>
          <a:solidFill>
            <a:schemeClr val="tx2"/>
          </a:solidFill>
          <a:latin typeface="+mj-lt"/>
          <a:ea typeface="+mj-ea"/>
          <a:cs typeface="+mj-cs"/>
        </a:defRPr>
      </a:lvl1pPr>
      <a:lvl2pPr algn="l" defTabSz="457200" rtl="0" eaLnBrk="0" fontAlgn="base" hangingPunct="0">
        <a:spcBef>
          <a:spcPct val="0"/>
        </a:spcBef>
        <a:spcAft>
          <a:spcPct val="0"/>
        </a:spcAft>
        <a:defRPr>
          <a:solidFill>
            <a:schemeClr val="tx2"/>
          </a:solidFill>
          <a:latin typeface="Georgia" pitchFamily="18" charset="0"/>
        </a:defRPr>
      </a:lvl2pPr>
      <a:lvl3pPr algn="l" defTabSz="457200" rtl="0" eaLnBrk="0" fontAlgn="base" hangingPunct="0">
        <a:spcBef>
          <a:spcPct val="0"/>
        </a:spcBef>
        <a:spcAft>
          <a:spcPct val="0"/>
        </a:spcAft>
        <a:defRPr>
          <a:solidFill>
            <a:schemeClr val="tx2"/>
          </a:solidFill>
          <a:latin typeface="Georgia" pitchFamily="18" charset="0"/>
        </a:defRPr>
      </a:lvl3pPr>
      <a:lvl4pPr algn="l" defTabSz="457200" rtl="0" eaLnBrk="0" fontAlgn="base" hangingPunct="0">
        <a:spcBef>
          <a:spcPct val="0"/>
        </a:spcBef>
        <a:spcAft>
          <a:spcPct val="0"/>
        </a:spcAft>
        <a:defRPr>
          <a:solidFill>
            <a:schemeClr val="tx2"/>
          </a:solidFill>
          <a:latin typeface="Georgia" pitchFamily="18" charset="0"/>
        </a:defRPr>
      </a:lvl4pPr>
      <a:lvl5pPr algn="l" defTabSz="457200" rtl="0" eaLnBrk="0" fontAlgn="base" hangingPunct="0">
        <a:spcBef>
          <a:spcPct val="0"/>
        </a:spcBef>
        <a:spcAft>
          <a:spcPct val="0"/>
        </a:spcAft>
        <a:defRPr>
          <a:solidFill>
            <a:schemeClr val="tx2"/>
          </a:solidFill>
          <a:latin typeface="Georgia" pitchFamily="18" charset="0"/>
        </a:defRPr>
      </a:lvl5pPr>
      <a:lvl6pPr marL="457200" algn="l" defTabSz="457200" rtl="0" fontAlgn="base">
        <a:spcBef>
          <a:spcPct val="0"/>
        </a:spcBef>
        <a:spcAft>
          <a:spcPct val="0"/>
        </a:spcAft>
        <a:defRPr>
          <a:solidFill>
            <a:schemeClr val="tx2"/>
          </a:solidFill>
          <a:latin typeface="Georgia" pitchFamily="18" charset="0"/>
        </a:defRPr>
      </a:lvl6pPr>
      <a:lvl7pPr marL="914400" algn="l" defTabSz="457200" rtl="0" fontAlgn="base">
        <a:spcBef>
          <a:spcPct val="0"/>
        </a:spcBef>
        <a:spcAft>
          <a:spcPct val="0"/>
        </a:spcAft>
        <a:defRPr>
          <a:solidFill>
            <a:schemeClr val="tx2"/>
          </a:solidFill>
          <a:latin typeface="Georgia" pitchFamily="18" charset="0"/>
        </a:defRPr>
      </a:lvl7pPr>
      <a:lvl8pPr marL="1371600" algn="l" defTabSz="457200" rtl="0" fontAlgn="base">
        <a:spcBef>
          <a:spcPct val="0"/>
        </a:spcBef>
        <a:spcAft>
          <a:spcPct val="0"/>
        </a:spcAft>
        <a:defRPr>
          <a:solidFill>
            <a:schemeClr val="tx2"/>
          </a:solidFill>
          <a:latin typeface="Georgia" pitchFamily="18" charset="0"/>
        </a:defRPr>
      </a:lvl8pPr>
      <a:lvl9pPr marL="1828800" algn="l" defTabSz="457200" rtl="0" fontAlgn="base">
        <a:spcBef>
          <a:spcPct val="0"/>
        </a:spcBef>
        <a:spcAft>
          <a:spcPct val="0"/>
        </a:spcAft>
        <a:defRPr>
          <a:solidFill>
            <a:schemeClr val="tx2"/>
          </a:solidFill>
          <a:latin typeface="Georgia" pitchFamily="18" charset="0"/>
        </a:defRPr>
      </a:lvl9pPr>
    </p:titleStyle>
    <p:bodyStyle>
      <a:lvl1pPr marL="171450" indent="-171450" algn="l" defTabSz="457200" rtl="0" eaLnBrk="0" fontAlgn="base" hangingPunct="0">
        <a:spcBef>
          <a:spcPct val="0"/>
        </a:spcBef>
        <a:spcAft>
          <a:spcPct val="70000"/>
        </a:spcAft>
        <a:buChar char="•"/>
        <a:defRPr sz="1200">
          <a:solidFill>
            <a:schemeClr val="tx1"/>
          </a:solidFill>
          <a:latin typeface="+mn-lt"/>
          <a:ea typeface="+mn-ea"/>
          <a:cs typeface="+mn-cs"/>
        </a:defRPr>
      </a:lvl1pPr>
      <a:lvl2pPr marL="371475" indent="-142875" algn="l" defTabSz="457200" rtl="0" eaLnBrk="0" fontAlgn="base" hangingPunct="0">
        <a:lnSpc>
          <a:spcPct val="90000"/>
        </a:lnSpc>
        <a:spcBef>
          <a:spcPct val="0"/>
        </a:spcBef>
        <a:spcAft>
          <a:spcPct val="50000"/>
        </a:spcAft>
        <a:buChar char="–"/>
        <a:defRPr sz="1200">
          <a:solidFill>
            <a:schemeClr val="tx1"/>
          </a:solidFill>
          <a:latin typeface="+mn-lt"/>
        </a:defRPr>
      </a:lvl2pPr>
      <a:lvl3pPr marL="571500" indent="-114300" algn="l" defTabSz="457200" rtl="0" eaLnBrk="0" fontAlgn="base" hangingPunct="0">
        <a:spcBef>
          <a:spcPct val="20000"/>
        </a:spcBef>
        <a:spcAft>
          <a:spcPct val="50000"/>
        </a:spcAft>
        <a:buChar char="•"/>
        <a:defRPr sz="1200">
          <a:solidFill>
            <a:schemeClr val="tx1"/>
          </a:solidFill>
          <a:latin typeface="+mn-lt"/>
        </a:defRPr>
      </a:lvl3pPr>
      <a:lvl4pPr marL="798513" indent="-112713" algn="l" defTabSz="457200" rtl="0" eaLnBrk="0" fontAlgn="base" hangingPunct="0">
        <a:spcBef>
          <a:spcPct val="20000"/>
        </a:spcBef>
        <a:spcAft>
          <a:spcPct val="50000"/>
        </a:spcAft>
        <a:buChar char="–"/>
        <a:defRPr sz="1200">
          <a:solidFill>
            <a:schemeClr val="tx1"/>
          </a:solidFill>
          <a:latin typeface="+mn-lt"/>
        </a:defRPr>
      </a:lvl4pPr>
      <a:lvl5pPr marL="1027113" indent="-114300" algn="l" defTabSz="457200" rtl="0" eaLnBrk="0" fontAlgn="base" hangingPunct="0">
        <a:spcBef>
          <a:spcPct val="20000"/>
        </a:spcBef>
        <a:spcAft>
          <a:spcPct val="50000"/>
        </a:spcAft>
        <a:buChar char="»"/>
        <a:defRPr sz="1200">
          <a:solidFill>
            <a:schemeClr val="tx1"/>
          </a:solidFill>
          <a:latin typeface="+mn-lt"/>
        </a:defRPr>
      </a:lvl5pPr>
      <a:lvl6pPr marL="1484313" indent="-114300" algn="l" defTabSz="457200" rtl="0" fontAlgn="base">
        <a:spcBef>
          <a:spcPct val="20000"/>
        </a:spcBef>
        <a:spcAft>
          <a:spcPct val="50000"/>
        </a:spcAft>
        <a:buChar char="»"/>
        <a:defRPr sz="1200">
          <a:solidFill>
            <a:schemeClr val="tx1"/>
          </a:solidFill>
          <a:latin typeface="+mn-lt"/>
        </a:defRPr>
      </a:lvl6pPr>
      <a:lvl7pPr marL="1941513" indent="-114300" algn="l" defTabSz="457200" rtl="0" fontAlgn="base">
        <a:spcBef>
          <a:spcPct val="20000"/>
        </a:spcBef>
        <a:spcAft>
          <a:spcPct val="50000"/>
        </a:spcAft>
        <a:buChar char="»"/>
        <a:defRPr sz="1200">
          <a:solidFill>
            <a:schemeClr val="tx1"/>
          </a:solidFill>
          <a:latin typeface="+mn-lt"/>
        </a:defRPr>
      </a:lvl7pPr>
      <a:lvl8pPr marL="2398713" indent="-114300" algn="l" defTabSz="457200" rtl="0" fontAlgn="base">
        <a:spcBef>
          <a:spcPct val="20000"/>
        </a:spcBef>
        <a:spcAft>
          <a:spcPct val="50000"/>
        </a:spcAft>
        <a:buChar char="»"/>
        <a:defRPr sz="1200">
          <a:solidFill>
            <a:schemeClr val="tx1"/>
          </a:solidFill>
          <a:latin typeface="+mn-lt"/>
        </a:defRPr>
      </a:lvl8pPr>
      <a:lvl9pPr marL="2855913" indent="-114300" algn="l" defTabSz="457200" rtl="0" fontAlgn="base">
        <a:spcBef>
          <a:spcPct val="20000"/>
        </a:spcBef>
        <a:spcAft>
          <a:spcPct val="5000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147" name="Rectangle 24"/>
          <p:cNvSpPr>
            <a:spLocks noGrp="1" noChangeArrowheads="1"/>
          </p:cNvSpPr>
          <p:nvPr>
            <p:ph type="subTitle" idx="1"/>
          </p:nvPr>
        </p:nvSpPr>
        <p:spPr>
          <a:xfrm>
            <a:off x="198438" y="485775"/>
            <a:ext cx="3990975" cy="1368425"/>
          </a:xfrm>
        </p:spPr>
        <p:txBody>
          <a:bodyPr/>
          <a:lstStyle/>
          <a:p>
            <a:pPr algn="ctr">
              <a:defRPr/>
            </a:pPr>
            <a:r>
              <a:rPr lang="en-GB" dirty="0">
                <a:solidFill>
                  <a:schemeClr val="accent2">
                    <a:lumMod val="40000"/>
                    <a:lumOff val="60000"/>
                  </a:schemeClr>
                </a:solidFill>
              </a:rPr>
              <a:t>Who emits most? An analysis of UK households’ CO2 emissions and their association with socio-economic </a:t>
            </a:r>
            <a:r>
              <a:rPr lang="en-GB" dirty="0" smtClean="0">
                <a:solidFill>
                  <a:schemeClr val="accent2">
                    <a:lumMod val="40000"/>
                    <a:lumOff val="60000"/>
                  </a:schemeClr>
                </a:solidFill>
              </a:rPr>
              <a:t>factors</a:t>
            </a:r>
            <a:br>
              <a:rPr lang="en-GB" dirty="0" smtClean="0">
                <a:solidFill>
                  <a:schemeClr val="accent2">
                    <a:lumMod val="40000"/>
                    <a:lumOff val="60000"/>
                  </a:schemeClr>
                </a:solidFill>
              </a:rPr>
            </a:br>
            <a:r>
              <a:rPr lang="en-GB" dirty="0" smtClean="0">
                <a:solidFill>
                  <a:srgbClr val="B2D5D5"/>
                </a:solidFill>
              </a:rPr>
              <a:t/>
            </a:r>
            <a:br>
              <a:rPr lang="en-GB" dirty="0" smtClean="0">
                <a:solidFill>
                  <a:srgbClr val="B2D5D5"/>
                </a:solidFill>
              </a:rPr>
            </a:br>
            <a:r>
              <a:rPr lang="en-GB" dirty="0" smtClean="0">
                <a:solidFill>
                  <a:schemeClr val="bg1">
                    <a:lumMod val="95000"/>
                  </a:schemeClr>
                </a:solidFill>
              </a:rPr>
              <a:t>Milena </a:t>
            </a:r>
            <a:r>
              <a:rPr lang="en-GB" dirty="0" err="1" smtClean="0">
                <a:solidFill>
                  <a:schemeClr val="bg1">
                    <a:lumMod val="95000"/>
                  </a:schemeClr>
                </a:solidFill>
              </a:rPr>
              <a:t>Büchs</a:t>
            </a:r>
            <a:r>
              <a:rPr lang="en-GB" dirty="0" smtClean="0">
                <a:solidFill>
                  <a:schemeClr val="bg1">
                    <a:lumMod val="95000"/>
                  </a:schemeClr>
                </a:solidFill>
              </a:rPr>
              <a:t> &amp; Sylke V. Schnepf </a:t>
            </a:r>
          </a:p>
          <a:p>
            <a:pPr algn="ctr">
              <a:defRPr/>
            </a:pPr>
            <a:r>
              <a:rPr lang="en-GB" dirty="0">
                <a:solidFill>
                  <a:schemeClr val="bg1">
                    <a:lumMod val="95000"/>
                  </a:schemeClr>
                </a:solidFill>
              </a:rPr>
              <a:t>w</a:t>
            </a:r>
            <a:r>
              <a:rPr lang="en-GB" dirty="0" smtClean="0">
                <a:solidFill>
                  <a:schemeClr val="bg1">
                    <a:lumMod val="95000"/>
                  </a:schemeClr>
                </a:solidFill>
              </a:rPr>
              <a:t>ith Nick Bardsley</a:t>
            </a:r>
            <a:endParaRPr lang="en-GB" sz="1600" dirty="0" smtClean="0">
              <a:solidFill>
                <a:schemeClr val="bg1">
                  <a:lumMod val="95000"/>
                </a:schemeClr>
              </a:solidFill>
            </a:endParaRPr>
          </a:p>
          <a:p>
            <a:pPr>
              <a:defRPr/>
            </a:pPr>
            <a:r>
              <a:rPr lang="en-GB" sz="1600" dirty="0" smtClean="0">
                <a:solidFill>
                  <a:schemeClr val="bg1"/>
                </a:solidFill>
              </a:rPr>
              <a:t>RSS Workshop, 5 July 2012</a:t>
            </a:r>
            <a:r>
              <a:rPr lang="en-GB" sz="1600" dirty="0">
                <a:solidFill>
                  <a:schemeClr val="bg1">
                    <a:lumMod val="95000"/>
                  </a:schemeClr>
                </a:solidFill>
              </a:rPr>
              <a:t/>
            </a:r>
            <a:br>
              <a:rPr lang="en-GB" sz="1600" dirty="0">
                <a:solidFill>
                  <a:schemeClr val="bg1">
                    <a:lumMod val="95000"/>
                  </a:schemeClr>
                </a:solidFill>
              </a:rPr>
            </a:br>
            <a:endParaRPr lang="en-GB" sz="1600" dirty="0">
              <a:solidFill>
                <a:schemeClr val="bg1">
                  <a:lumMod val="95000"/>
                </a:schemeClr>
              </a:solidFill>
            </a:endParaRPr>
          </a:p>
          <a:p>
            <a:pPr>
              <a:defRPr/>
            </a:pPr>
            <a:endParaRPr lang="en-GB" dirty="0" smtClean="0">
              <a:solidFill>
                <a:srgbClr val="B2D5D5"/>
              </a:solidFill>
            </a:endParaRPr>
          </a:p>
        </p:txBody>
      </p:sp>
      <p:sp>
        <p:nvSpPr>
          <p:cNvPr id="2" name="Text Box 26"/>
          <p:cNvSpPr txBox="1">
            <a:spLocks noChangeArrowheads="1"/>
          </p:cNvSpPr>
          <p:nvPr/>
        </p:nvSpPr>
        <p:spPr bwMode="auto">
          <a:xfrm>
            <a:off x="557213" y="3024188"/>
            <a:ext cx="3925887" cy="273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b"/>
          <a:lstStyle>
            <a:lvl1pPr defTabSz="457200">
              <a:defRPr sz="600">
                <a:solidFill>
                  <a:schemeClr val="tx1"/>
                </a:solidFill>
                <a:latin typeface="Lucida Sans" pitchFamily="34" charset="0"/>
                <a:ea typeface="ＭＳ Ｐゴシック" pitchFamily="34" charset="-128"/>
              </a:defRPr>
            </a:lvl1pPr>
            <a:lvl2pPr marL="742950" indent="-285750" defTabSz="457200">
              <a:defRPr sz="600">
                <a:solidFill>
                  <a:schemeClr val="tx1"/>
                </a:solidFill>
                <a:latin typeface="Lucida Sans" pitchFamily="34" charset="0"/>
                <a:ea typeface="ＭＳ Ｐゴシック" pitchFamily="34" charset="-128"/>
              </a:defRPr>
            </a:lvl2pPr>
            <a:lvl3pPr marL="1143000" indent="-228600" defTabSz="457200">
              <a:defRPr sz="600">
                <a:solidFill>
                  <a:schemeClr val="tx1"/>
                </a:solidFill>
                <a:latin typeface="Lucida Sans" pitchFamily="34" charset="0"/>
                <a:ea typeface="ＭＳ Ｐゴシック" pitchFamily="34" charset="-128"/>
              </a:defRPr>
            </a:lvl3pPr>
            <a:lvl4pPr marL="1600200" indent="-228600" defTabSz="457200">
              <a:defRPr sz="600">
                <a:solidFill>
                  <a:schemeClr val="tx1"/>
                </a:solidFill>
                <a:latin typeface="Lucida Sans" pitchFamily="34" charset="0"/>
                <a:ea typeface="ＭＳ Ｐゴシック" pitchFamily="34" charset="-128"/>
              </a:defRPr>
            </a:lvl4pPr>
            <a:lvl5pPr marL="2057400" indent="-228600" defTabSz="457200">
              <a:defRPr sz="600">
                <a:solidFill>
                  <a:schemeClr val="tx1"/>
                </a:solidFill>
                <a:latin typeface="Lucida Sans" pitchFamily="34" charset="0"/>
                <a:ea typeface="ＭＳ Ｐゴシック" pitchFamily="34" charset="-128"/>
              </a:defRPr>
            </a:lvl5pPr>
            <a:lvl6pPr marL="2514600" indent="-228600" algn="ctr" defTabSz="457200" eaLnBrk="0" fontAlgn="base" hangingPunct="0">
              <a:spcBef>
                <a:spcPct val="0"/>
              </a:spcBef>
              <a:spcAft>
                <a:spcPct val="0"/>
              </a:spcAft>
              <a:defRPr sz="600">
                <a:solidFill>
                  <a:schemeClr val="tx1"/>
                </a:solidFill>
                <a:latin typeface="Lucida Sans" pitchFamily="34" charset="0"/>
                <a:ea typeface="ＭＳ Ｐゴシック" pitchFamily="34" charset="-128"/>
              </a:defRPr>
            </a:lvl6pPr>
            <a:lvl7pPr marL="2971800" indent="-228600" algn="ctr" defTabSz="457200" eaLnBrk="0" fontAlgn="base" hangingPunct="0">
              <a:spcBef>
                <a:spcPct val="0"/>
              </a:spcBef>
              <a:spcAft>
                <a:spcPct val="0"/>
              </a:spcAft>
              <a:defRPr sz="600">
                <a:solidFill>
                  <a:schemeClr val="tx1"/>
                </a:solidFill>
                <a:latin typeface="Lucida Sans" pitchFamily="34" charset="0"/>
                <a:ea typeface="ＭＳ Ｐゴシック" pitchFamily="34" charset="-128"/>
              </a:defRPr>
            </a:lvl7pPr>
            <a:lvl8pPr marL="3429000" indent="-228600" algn="ctr" defTabSz="457200" eaLnBrk="0" fontAlgn="base" hangingPunct="0">
              <a:spcBef>
                <a:spcPct val="0"/>
              </a:spcBef>
              <a:spcAft>
                <a:spcPct val="0"/>
              </a:spcAft>
              <a:defRPr sz="600">
                <a:solidFill>
                  <a:schemeClr val="tx1"/>
                </a:solidFill>
                <a:latin typeface="Lucida Sans" pitchFamily="34" charset="0"/>
                <a:ea typeface="ＭＳ Ｐゴシック" pitchFamily="34" charset="-128"/>
              </a:defRPr>
            </a:lvl8pPr>
            <a:lvl9pPr marL="3886200" indent="-228600" algn="ctr" defTabSz="457200" eaLnBrk="0" fontAlgn="base" hangingPunct="0">
              <a:spcBef>
                <a:spcPct val="0"/>
              </a:spcBef>
              <a:spcAft>
                <a:spcPct val="0"/>
              </a:spcAft>
              <a:defRPr sz="600">
                <a:solidFill>
                  <a:schemeClr val="tx1"/>
                </a:solidFill>
                <a:latin typeface="Lucida Sans" pitchFamily="34" charset="0"/>
                <a:ea typeface="ＭＳ Ｐゴシック" pitchFamily="34" charset="-128"/>
              </a:defRPr>
            </a:lvl9pPr>
          </a:lstStyle>
          <a:p>
            <a:pPr>
              <a:lnSpc>
                <a:spcPts val="1200"/>
              </a:lnSpc>
              <a:defRPr/>
            </a:pPr>
            <a:r>
              <a:rPr lang="en-GB" sz="1000" b="1" dirty="0" smtClean="0">
                <a:solidFill>
                  <a:schemeClr val="bg1">
                    <a:lumMod val="95000"/>
                  </a:schemeClr>
                </a:solidFill>
              </a:rPr>
              <a:t>ESRC grant RES-000-22-4083</a:t>
            </a:r>
            <a:endParaRPr lang="en-GB" sz="1000" b="1" dirty="0" smtClean="0">
              <a:solidFill>
                <a:srgbClr val="B2D5D5"/>
              </a:solidFill>
              <a:latin typeface="Georgia" pitchFamily="18" charset="0"/>
            </a:endParaRPr>
          </a:p>
        </p:txBody>
      </p:sp>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2705100"/>
            <a:ext cx="857250"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p:nvPr>
        </p:nvSpPr>
        <p:spPr>
          <a:xfrm>
            <a:off x="125413" y="127000"/>
            <a:ext cx="4248150" cy="323850"/>
          </a:xfrm>
        </p:spPr>
        <p:txBody>
          <a:bodyPr/>
          <a:lstStyle/>
          <a:p>
            <a:pPr algn="ctr"/>
            <a:r>
              <a:rPr lang="en-GB" sz="1600" dirty="0" smtClean="0"/>
              <a:t>10</a:t>
            </a:r>
            <a:r>
              <a:rPr lang="en-GB" sz="1600" baseline="30000" dirty="0" smtClean="0"/>
              <a:t>th</a:t>
            </a:r>
            <a:r>
              <a:rPr lang="en-GB" sz="1600" dirty="0" smtClean="0"/>
              <a:t>, 50</a:t>
            </a:r>
            <a:r>
              <a:rPr lang="en-GB" sz="1600" baseline="30000" dirty="0" smtClean="0"/>
              <a:t>th</a:t>
            </a:r>
            <a:r>
              <a:rPr lang="en-GB" sz="1600" dirty="0" smtClean="0"/>
              <a:t>, 90</a:t>
            </a:r>
            <a:r>
              <a:rPr lang="en-GB" sz="1600" baseline="30000" dirty="0" smtClean="0"/>
              <a:t>th</a:t>
            </a:r>
            <a:r>
              <a:rPr lang="en-GB" sz="1600" dirty="0" smtClean="0"/>
              <a:t> CO2 emissions percentiles over income </a:t>
            </a:r>
            <a:r>
              <a:rPr lang="en-GB" sz="1600" dirty="0" err="1" smtClean="0"/>
              <a:t>deciles</a:t>
            </a:r>
            <a:endParaRPr lang="en-GB" sz="1600" dirty="0" smtClean="0"/>
          </a:p>
        </p:txBody>
      </p:sp>
      <p:sp>
        <p:nvSpPr>
          <p:cNvPr id="4" name="Slide Number Placeholder 3"/>
          <p:cNvSpPr>
            <a:spLocks noGrp="1"/>
          </p:cNvSpPr>
          <p:nvPr>
            <p:ph type="sldNum" sz="quarter" idx="12"/>
          </p:nvPr>
        </p:nvSpPr>
        <p:spPr/>
        <p:txBody>
          <a:bodyPr/>
          <a:lstStyle/>
          <a:p>
            <a:pPr>
              <a:defRPr/>
            </a:pPr>
            <a:fld id="{DAD5CAE7-4144-43E4-811E-EA9931A0F97A}" type="slidenum">
              <a:rPr lang="en-GB" smtClean="0"/>
              <a:pPr>
                <a:defRPr/>
              </a:pPr>
              <a:t>10</a:t>
            </a:fld>
            <a:endParaRPr lang="en-GB"/>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885424915"/>
              </p:ext>
            </p:extLst>
          </p:nvPr>
        </p:nvGraphicFramePr>
        <p:xfrm>
          <a:off x="53752" y="774427"/>
          <a:ext cx="4518248" cy="25922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itle 1"/>
          <p:cNvSpPr>
            <a:spLocks noGrp="1"/>
          </p:cNvSpPr>
          <p:nvPr>
            <p:ph type="title"/>
          </p:nvPr>
        </p:nvSpPr>
        <p:spPr>
          <a:xfrm>
            <a:off x="125760" y="126355"/>
            <a:ext cx="4392488" cy="323850"/>
          </a:xfrm>
        </p:spPr>
        <p:txBody>
          <a:bodyPr/>
          <a:lstStyle/>
          <a:p>
            <a:r>
              <a:rPr lang="en-GB" sz="1600" dirty="0" smtClean="0"/>
              <a:t>Percentage increase of CO2 emissions if income increases by 1% (log </a:t>
            </a:r>
            <a:r>
              <a:rPr lang="en-GB" sz="1600" dirty="0" err="1" smtClean="0"/>
              <a:t>log</a:t>
            </a:r>
            <a:r>
              <a:rPr lang="en-GB" sz="1600" dirty="0" smtClean="0"/>
              <a:t> OLS regression)</a:t>
            </a:r>
          </a:p>
        </p:txBody>
      </p:sp>
      <p:sp>
        <p:nvSpPr>
          <p:cNvPr id="4" name="Slide Number Placeholder 3"/>
          <p:cNvSpPr>
            <a:spLocks noGrp="1"/>
          </p:cNvSpPr>
          <p:nvPr>
            <p:ph type="sldNum" sz="quarter" idx="12"/>
          </p:nvPr>
        </p:nvSpPr>
        <p:spPr/>
        <p:txBody>
          <a:bodyPr/>
          <a:lstStyle/>
          <a:p>
            <a:pPr>
              <a:defRPr/>
            </a:pPr>
            <a:fld id="{22E321BB-DBF2-4E37-85DC-38D97E7C6C7A}" type="slidenum">
              <a:rPr lang="en-GB" smtClean="0"/>
              <a:pPr>
                <a:defRPr/>
              </a:pPr>
              <a:t>11</a:t>
            </a:fld>
            <a:endParaRPr lang="en-GB" dirty="0"/>
          </a:p>
        </p:txBody>
      </p:sp>
      <p:sp>
        <p:nvSpPr>
          <p:cNvPr id="19561" name="TextBox 7"/>
          <p:cNvSpPr txBox="1">
            <a:spLocks noChangeArrowheads="1"/>
          </p:cNvSpPr>
          <p:nvPr/>
        </p:nvSpPr>
        <p:spPr bwMode="auto">
          <a:xfrm>
            <a:off x="485800" y="2934667"/>
            <a:ext cx="3606452"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600">
                <a:solidFill>
                  <a:schemeClr val="tx1"/>
                </a:solidFill>
                <a:latin typeface="Lucida Sans" pitchFamily="34" charset="0"/>
                <a:ea typeface="ＭＳ Ｐゴシック" pitchFamily="34" charset="-128"/>
              </a:defRPr>
            </a:lvl1pPr>
            <a:lvl2pPr marL="742950" indent="-285750">
              <a:defRPr sz="600">
                <a:solidFill>
                  <a:schemeClr val="tx1"/>
                </a:solidFill>
                <a:latin typeface="Lucida Sans" pitchFamily="34" charset="0"/>
                <a:ea typeface="ＭＳ Ｐゴシック" pitchFamily="34" charset="-128"/>
              </a:defRPr>
            </a:lvl2pPr>
            <a:lvl3pPr marL="1143000" indent="-228600">
              <a:defRPr sz="600">
                <a:solidFill>
                  <a:schemeClr val="tx1"/>
                </a:solidFill>
                <a:latin typeface="Lucida Sans" pitchFamily="34" charset="0"/>
                <a:ea typeface="ＭＳ Ｐゴシック" pitchFamily="34" charset="-128"/>
              </a:defRPr>
            </a:lvl3pPr>
            <a:lvl4pPr marL="1600200" indent="-228600">
              <a:defRPr sz="600">
                <a:solidFill>
                  <a:schemeClr val="tx1"/>
                </a:solidFill>
                <a:latin typeface="Lucida Sans" pitchFamily="34" charset="0"/>
                <a:ea typeface="ＭＳ Ｐゴシック" pitchFamily="34" charset="-128"/>
              </a:defRPr>
            </a:lvl4pPr>
            <a:lvl5pPr marL="2057400" indent="-228600">
              <a:defRPr sz="600">
                <a:solidFill>
                  <a:schemeClr val="tx1"/>
                </a:solidFill>
                <a:latin typeface="Lucida Sans" pitchFamily="34" charset="0"/>
                <a:ea typeface="ＭＳ Ｐゴシック" pitchFamily="34" charset="-128"/>
              </a:defRPr>
            </a:lvl5pPr>
            <a:lvl6pPr marL="25146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6pPr>
            <a:lvl7pPr marL="29718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7pPr>
            <a:lvl8pPr marL="34290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8pPr>
            <a:lvl9pPr marL="38862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9pPr>
          </a:lstStyle>
          <a:p>
            <a:r>
              <a:rPr lang="en-GB" sz="1050" dirty="0" smtClean="0"/>
              <a:t>All coefficients significant at the 1% level; households with 0 emissions in area excluded</a:t>
            </a:r>
            <a:endParaRPr lang="en-GB" sz="105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396529326"/>
              </p:ext>
            </p:extLst>
          </p:nvPr>
        </p:nvGraphicFramePr>
        <p:xfrm>
          <a:off x="0" y="774427"/>
          <a:ext cx="4446240" cy="1915306"/>
        </p:xfrm>
        <a:graphic>
          <a:graphicData uri="http://schemas.openxmlformats.org/drawingml/2006/table">
            <a:tbl>
              <a:tblPr>
                <a:tableStyleId>{5C22544A-7EE6-4342-B048-85BDC9FD1C3A}</a:tableStyleId>
              </a:tblPr>
              <a:tblGrid>
                <a:gridCol w="1133872"/>
                <a:gridCol w="615034"/>
                <a:gridCol w="898791"/>
                <a:gridCol w="719417"/>
                <a:gridCol w="1079126"/>
              </a:tblGrid>
              <a:tr h="678967">
                <a:tc>
                  <a:txBody>
                    <a:bodyPr/>
                    <a:lstStyle/>
                    <a:p>
                      <a:pPr algn="l" fontAlgn="ctr"/>
                      <a:r>
                        <a:rPr lang="en-GB" sz="1400" u="none" strike="noStrike" dirty="0">
                          <a:effectLst/>
                        </a:rPr>
                        <a:t> </a:t>
                      </a:r>
                      <a:endParaRPr lang="en-GB" sz="1400" b="0" i="0" u="none" strike="noStrike" dirty="0">
                        <a:solidFill>
                          <a:srgbClr val="000000"/>
                        </a:solidFill>
                        <a:effectLst/>
                        <a:latin typeface="Calibri"/>
                      </a:endParaRPr>
                    </a:p>
                  </a:txBody>
                  <a:tcPr marL="7192" marR="7192" marT="7192" marB="0" anchor="ctr"/>
                </a:tc>
                <a:tc>
                  <a:txBody>
                    <a:bodyPr/>
                    <a:lstStyle/>
                    <a:p>
                      <a:pPr algn="ctr" fontAlgn="ctr"/>
                      <a:r>
                        <a:rPr lang="en-GB" sz="1400" b="1" u="none" strike="noStrike" dirty="0" smtClean="0">
                          <a:effectLst/>
                        </a:rPr>
                        <a:t>Total CO2</a:t>
                      </a:r>
                      <a:endParaRPr lang="en-GB" sz="1400" b="1" i="0" u="none" strike="noStrike" dirty="0">
                        <a:solidFill>
                          <a:srgbClr val="000000"/>
                        </a:solidFill>
                        <a:effectLst/>
                        <a:latin typeface="Times New Roman"/>
                      </a:endParaRPr>
                    </a:p>
                  </a:txBody>
                  <a:tcPr marL="7192" marR="7192" marT="7192" marB="0" anchor="ctr"/>
                </a:tc>
                <a:tc>
                  <a:txBody>
                    <a:bodyPr/>
                    <a:lstStyle/>
                    <a:p>
                      <a:pPr algn="ctr" fontAlgn="ctr"/>
                      <a:r>
                        <a:rPr lang="en-GB" sz="1400" b="1" u="none" strike="noStrike" dirty="0" smtClean="0">
                          <a:effectLst/>
                        </a:rPr>
                        <a:t>Indirect</a:t>
                      </a:r>
                      <a:endParaRPr lang="en-GB" sz="1400" b="1" i="0" u="none" strike="noStrike" dirty="0">
                        <a:solidFill>
                          <a:srgbClr val="000000"/>
                        </a:solidFill>
                        <a:effectLst/>
                        <a:latin typeface="Times New Roman"/>
                      </a:endParaRPr>
                    </a:p>
                  </a:txBody>
                  <a:tcPr marL="7192" marR="7192" marT="7192" marB="0" anchor="ctr"/>
                </a:tc>
                <a:tc>
                  <a:txBody>
                    <a:bodyPr/>
                    <a:lstStyle/>
                    <a:p>
                      <a:pPr algn="ctr" fontAlgn="ctr"/>
                      <a:r>
                        <a:rPr lang="en-GB" sz="1400" b="1" u="none" strike="noStrike" dirty="0" smtClean="0">
                          <a:effectLst/>
                        </a:rPr>
                        <a:t>Home </a:t>
                      </a:r>
                      <a:r>
                        <a:rPr lang="en-GB" sz="1400" b="1" u="none" strike="noStrike" dirty="0">
                          <a:effectLst/>
                        </a:rPr>
                        <a:t>energy</a:t>
                      </a:r>
                      <a:endParaRPr lang="en-GB" sz="1400" b="1" i="0" u="none" strike="noStrike" dirty="0">
                        <a:solidFill>
                          <a:srgbClr val="000000"/>
                        </a:solidFill>
                        <a:effectLst/>
                        <a:latin typeface="Times New Roman"/>
                      </a:endParaRPr>
                    </a:p>
                  </a:txBody>
                  <a:tcPr marL="7192" marR="7192" marT="7192" marB="0" anchor="ctr"/>
                </a:tc>
                <a:tc>
                  <a:txBody>
                    <a:bodyPr/>
                    <a:lstStyle/>
                    <a:p>
                      <a:pPr algn="ctr" fontAlgn="ctr"/>
                      <a:r>
                        <a:rPr lang="en-GB" sz="1400" b="1" u="none" strike="noStrike" dirty="0">
                          <a:effectLst/>
                        </a:rPr>
                        <a:t>T</a:t>
                      </a:r>
                      <a:r>
                        <a:rPr lang="en-GB" sz="1400" b="1" u="none" strike="noStrike" dirty="0" smtClean="0">
                          <a:effectLst/>
                        </a:rPr>
                        <a:t>ransport</a:t>
                      </a:r>
                      <a:endParaRPr lang="en-GB" sz="1400" b="1" i="0" u="none" strike="noStrike" dirty="0">
                        <a:solidFill>
                          <a:srgbClr val="000000"/>
                        </a:solidFill>
                        <a:effectLst/>
                        <a:latin typeface="Times New Roman"/>
                      </a:endParaRPr>
                    </a:p>
                  </a:txBody>
                  <a:tcPr marL="7192" marR="7192" marT="7192" marB="0" anchor="ctr"/>
                </a:tc>
              </a:tr>
              <a:tr h="244935">
                <a:tc>
                  <a:txBody>
                    <a:bodyPr/>
                    <a:lstStyle/>
                    <a:p>
                      <a:pPr algn="l" fontAlgn="ctr"/>
                      <a:r>
                        <a:rPr lang="en-GB" sz="1400" u="none" strike="noStrike" dirty="0">
                          <a:effectLst/>
                        </a:rPr>
                        <a:t>Income</a:t>
                      </a:r>
                      <a:endParaRPr lang="en-GB" sz="1400" b="0" i="0" u="none" strike="noStrike" dirty="0">
                        <a:solidFill>
                          <a:srgbClr val="000000"/>
                        </a:solidFill>
                        <a:effectLst/>
                        <a:latin typeface="Times New Roman"/>
                      </a:endParaRPr>
                    </a:p>
                  </a:txBody>
                  <a:tcPr marL="7192" marR="7192" marT="7192" marB="0" anchor="ctr"/>
                </a:tc>
                <a:tc>
                  <a:txBody>
                    <a:bodyPr/>
                    <a:lstStyle/>
                    <a:p>
                      <a:pPr algn="ctr" fontAlgn="ctr"/>
                      <a:r>
                        <a:rPr lang="en-GB" sz="1400" b="1" u="none" strike="noStrike" dirty="0">
                          <a:effectLst/>
                        </a:rPr>
                        <a:t>0.6</a:t>
                      </a:r>
                      <a:endParaRPr lang="en-GB" sz="1400" b="1" i="0" u="none" strike="noStrike" dirty="0">
                        <a:solidFill>
                          <a:srgbClr val="000000"/>
                        </a:solidFill>
                        <a:effectLst/>
                        <a:latin typeface="Times New Roman"/>
                      </a:endParaRPr>
                    </a:p>
                  </a:txBody>
                  <a:tcPr marL="7192" marR="7192" marT="7192" marB="0" anchor="ctr"/>
                </a:tc>
                <a:tc>
                  <a:txBody>
                    <a:bodyPr/>
                    <a:lstStyle/>
                    <a:p>
                      <a:pPr algn="ctr" fontAlgn="ctr"/>
                      <a:r>
                        <a:rPr lang="en-GB" sz="1400" b="1" u="none" strike="noStrike" dirty="0">
                          <a:effectLst/>
                        </a:rPr>
                        <a:t>0.7</a:t>
                      </a:r>
                      <a:endParaRPr lang="en-GB" sz="1400" b="1" i="0" u="none" strike="noStrike" dirty="0">
                        <a:solidFill>
                          <a:srgbClr val="000000"/>
                        </a:solidFill>
                        <a:effectLst/>
                        <a:latin typeface="Times New Roman"/>
                      </a:endParaRPr>
                    </a:p>
                  </a:txBody>
                  <a:tcPr marL="7192" marR="7192" marT="7192" marB="0" anchor="ctr"/>
                </a:tc>
                <a:tc>
                  <a:txBody>
                    <a:bodyPr/>
                    <a:lstStyle/>
                    <a:p>
                      <a:pPr algn="ctr" fontAlgn="ctr"/>
                      <a:r>
                        <a:rPr lang="en-GB" sz="1400" b="1" u="none" strike="noStrike" dirty="0">
                          <a:effectLst/>
                        </a:rPr>
                        <a:t>0.3</a:t>
                      </a:r>
                      <a:endParaRPr lang="en-GB" sz="1400" b="1" i="0" u="none" strike="noStrike" dirty="0">
                        <a:solidFill>
                          <a:srgbClr val="000000"/>
                        </a:solidFill>
                        <a:effectLst/>
                        <a:latin typeface="Times New Roman"/>
                      </a:endParaRPr>
                    </a:p>
                  </a:txBody>
                  <a:tcPr marL="7192" marR="7192" marT="7192" marB="0" anchor="ctr"/>
                </a:tc>
                <a:tc>
                  <a:txBody>
                    <a:bodyPr/>
                    <a:lstStyle/>
                    <a:p>
                      <a:pPr algn="ctr" fontAlgn="ctr"/>
                      <a:r>
                        <a:rPr lang="en-GB" sz="1400" b="1" u="none" strike="noStrike" dirty="0">
                          <a:effectLst/>
                        </a:rPr>
                        <a:t>0.9</a:t>
                      </a:r>
                      <a:endParaRPr lang="en-GB" sz="1400" b="1" i="0" u="none" strike="noStrike" dirty="0">
                        <a:solidFill>
                          <a:srgbClr val="000000"/>
                        </a:solidFill>
                        <a:effectLst/>
                        <a:latin typeface="Times New Roman"/>
                      </a:endParaRPr>
                    </a:p>
                  </a:txBody>
                  <a:tcPr marL="7192" marR="7192" marT="7192" marB="0" anchor="ctr"/>
                </a:tc>
              </a:tr>
              <a:tr h="244935">
                <a:tc>
                  <a:txBody>
                    <a:bodyPr/>
                    <a:lstStyle/>
                    <a:p>
                      <a:pPr algn="l" fontAlgn="ctr"/>
                      <a:r>
                        <a:rPr lang="en-GB" sz="1400" u="none" strike="noStrike">
                          <a:effectLst/>
                        </a:rPr>
                        <a:t>Constant</a:t>
                      </a:r>
                      <a:endParaRPr lang="en-GB" sz="1400" b="0" i="0" u="none" strike="noStrike">
                        <a:solidFill>
                          <a:srgbClr val="000000"/>
                        </a:solidFill>
                        <a:effectLst/>
                        <a:latin typeface="Times New Roman"/>
                      </a:endParaRPr>
                    </a:p>
                  </a:txBody>
                  <a:tcPr marL="7192" marR="7192" marT="7192" marB="0" anchor="ctr"/>
                </a:tc>
                <a:tc>
                  <a:txBody>
                    <a:bodyPr/>
                    <a:lstStyle/>
                    <a:p>
                      <a:pPr algn="ctr" fontAlgn="ctr"/>
                      <a:r>
                        <a:rPr lang="en-GB" sz="1400" b="1" u="none" strike="noStrike">
                          <a:effectLst/>
                        </a:rPr>
                        <a:t>-1.1</a:t>
                      </a:r>
                      <a:endParaRPr lang="en-GB" sz="1400" b="1" i="0" u="none" strike="noStrike">
                        <a:solidFill>
                          <a:srgbClr val="000000"/>
                        </a:solidFill>
                        <a:effectLst/>
                        <a:latin typeface="Times New Roman"/>
                      </a:endParaRPr>
                    </a:p>
                  </a:txBody>
                  <a:tcPr marL="7192" marR="7192" marT="7192" marB="0" anchor="ctr"/>
                </a:tc>
                <a:tc>
                  <a:txBody>
                    <a:bodyPr/>
                    <a:lstStyle/>
                    <a:p>
                      <a:pPr algn="ctr" fontAlgn="ctr"/>
                      <a:r>
                        <a:rPr lang="en-GB" sz="1400" b="1" u="none" strike="noStrike" dirty="0">
                          <a:effectLst/>
                        </a:rPr>
                        <a:t>-2.1</a:t>
                      </a:r>
                      <a:endParaRPr lang="en-GB" sz="1400" b="1" i="0" u="none" strike="noStrike" dirty="0">
                        <a:solidFill>
                          <a:srgbClr val="000000"/>
                        </a:solidFill>
                        <a:effectLst/>
                        <a:latin typeface="Times New Roman"/>
                      </a:endParaRPr>
                    </a:p>
                  </a:txBody>
                  <a:tcPr marL="7192" marR="7192" marT="7192" marB="0" anchor="ctr"/>
                </a:tc>
                <a:tc>
                  <a:txBody>
                    <a:bodyPr/>
                    <a:lstStyle/>
                    <a:p>
                      <a:pPr algn="ctr" fontAlgn="ctr"/>
                      <a:r>
                        <a:rPr lang="en-GB" sz="1400" b="1" u="none" strike="noStrike" dirty="0">
                          <a:effectLst/>
                        </a:rPr>
                        <a:t>-0.2</a:t>
                      </a:r>
                      <a:endParaRPr lang="en-GB" sz="1400" b="1" i="0" u="none" strike="noStrike" dirty="0">
                        <a:solidFill>
                          <a:srgbClr val="000000"/>
                        </a:solidFill>
                        <a:effectLst/>
                        <a:latin typeface="Times New Roman"/>
                      </a:endParaRPr>
                    </a:p>
                  </a:txBody>
                  <a:tcPr marL="7192" marR="7192" marT="7192" marB="0" anchor="ctr"/>
                </a:tc>
                <a:tc>
                  <a:txBody>
                    <a:bodyPr/>
                    <a:lstStyle/>
                    <a:p>
                      <a:pPr algn="ctr" fontAlgn="ctr"/>
                      <a:r>
                        <a:rPr lang="en-GB" sz="1400" b="1" u="none" strike="noStrike" dirty="0">
                          <a:effectLst/>
                        </a:rPr>
                        <a:t>-4.2</a:t>
                      </a:r>
                      <a:endParaRPr lang="en-GB" sz="1400" b="1" i="0" u="none" strike="noStrike" dirty="0">
                        <a:solidFill>
                          <a:srgbClr val="000000"/>
                        </a:solidFill>
                        <a:effectLst/>
                        <a:latin typeface="Times New Roman"/>
                      </a:endParaRPr>
                    </a:p>
                  </a:txBody>
                  <a:tcPr marL="7192" marR="7192" marT="7192" marB="0" anchor="ctr"/>
                </a:tc>
              </a:tr>
              <a:tr h="244935">
                <a:tc>
                  <a:txBody>
                    <a:bodyPr/>
                    <a:lstStyle/>
                    <a:p>
                      <a:pPr algn="l" fontAlgn="ctr"/>
                      <a:endParaRPr lang="en-GB" sz="1400" b="0" i="0" u="none" strike="noStrike">
                        <a:solidFill>
                          <a:srgbClr val="000000"/>
                        </a:solidFill>
                        <a:effectLst/>
                        <a:latin typeface="Times New Roman"/>
                      </a:endParaRPr>
                    </a:p>
                  </a:txBody>
                  <a:tcPr marL="7192" marR="7192" marT="7192" marB="0" anchor="ctr"/>
                </a:tc>
                <a:tc>
                  <a:txBody>
                    <a:bodyPr/>
                    <a:lstStyle/>
                    <a:p>
                      <a:pPr algn="ctr" fontAlgn="ctr"/>
                      <a:endParaRPr lang="en-GB" sz="1400" b="1" i="0" u="none" strike="noStrike">
                        <a:solidFill>
                          <a:srgbClr val="000000"/>
                        </a:solidFill>
                        <a:effectLst/>
                        <a:latin typeface="Times New Roman"/>
                      </a:endParaRPr>
                    </a:p>
                  </a:txBody>
                  <a:tcPr marL="7192" marR="7192" marT="7192" marB="0" anchor="ctr"/>
                </a:tc>
                <a:tc>
                  <a:txBody>
                    <a:bodyPr/>
                    <a:lstStyle/>
                    <a:p>
                      <a:pPr algn="ctr" fontAlgn="ctr"/>
                      <a:endParaRPr lang="en-GB" sz="1400" b="1" i="0" u="none" strike="noStrike" dirty="0">
                        <a:solidFill>
                          <a:srgbClr val="000000"/>
                        </a:solidFill>
                        <a:effectLst/>
                        <a:latin typeface="Times New Roman"/>
                      </a:endParaRPr>
                    </a:p>
                  </a:txBody>
                  <a:tcPr marL="7192" marR="7192" marT="7192" marB="0" anchor="ctr"/>
                </a:tc>
                <a:tc>
                  <a:txBody>
                    <a:bodyPr/>
                    <a:lstStyle/>
                    <a:p>
                      <a:pPr algn="ctr" fontAlgn="ctr"/>
                      <a:endParaRPr lang="en-GB" sz="1400" b="1" i="0" u="none" strike="noStrike">
                        <a:solidFill>
                          <a:srgbClr val="000000"/>
                        </a:solidFill>
                        <a:effectLst/>
                        <a:latin typeface="Times New Roman"/>
                      </a:endParaRPr>
                    </a:p>
                  </a:txBody>
                  <a:tcPr marL="7192" marR="7192" marT="7192" marB="0" anchor="ctr"/>
                </a:tc>
                <a:tc>
                  <a:txBody>
                    <a:bodyPr/>
                    <a:lstStyle/>
                    <a:p>
                      <a:pPr algn="ctr" fontAlgn="ctr"/>
                      <a:endParaRPr lang="en-GB" sz="1400" b="1" i="0" u="none" strike="noStrike" dirty="0">
                        <a:solidFill>
                          <a:srgbClr val="000000"/>
                        </a:solidFill>
                        <a:effectLst/>
                        <a:latin typeface="Times New Roman"/>
                      </a:endParaRPr>
                    </a:p>
                  </a:txBody>
                  <a:tcPr marL="7192" marR="7192" marT="7192" marB="0" anchor="ctr"/>
                </a:tc>
              </a:tr>
              <a:tr h="244935">
                <a:tc>
                  <a:txBody>
                    <a:bodyPr/>
                    <a:lstStyle/>
                    <a:p>
                      <a:pPr algn="l" fontAlgn="ctr"/>
                      <a:r>
                        <a:rPr lang="en-GB" sz="1400" u="none" strike="noStrike">
                          <a:effectLst/>
                        </a:rPr>
                        <a:t>Observations</a:t>
                      </a:r>
                      <a:endParaRPr lang="en-GB" sz="1400" b="0" i="0" u="none" strike="noStrike">
                        <a:solidFill>
                          <a:srgbClr val="000000"/>
                        </a:solidFill>
                        <a:effectLst/>
                        <a:latin typeface="Times New Roman"/>
                      </a:endParaRPr>
                    </a:p>
                  </a:txBody>
                  <a:tcPr marL="7192" marR="7192" marT="7192" marB="0" anchor="ctr"/>
                </a:tc>
                <a:tc>
                  <a:txBody>
                    <a:bodyPr/>
                    <a:lstStyle/>
                    <a:p>
                      <a:pPr algn="ctr" fontAlgn="ctr"/>
                      <a:r>
                        <a:rPr lang="en-GB" sz="1400" b="1" u="none" strike="noStrike">
                          <a:effectLst/>
                        </a:rPr>
                        <a:t>21914</a:t>
                      </a:r>
                      <a:endParaRPr lang="en-GB" sz="1400" b="1" i="0" u="none" strike="noStrike">
                        <a:solidFill>
                          <a:srgbClr val="000000"/>
                        </a:solidFill>
                        <a:effectLst/>
                        <a:latin typeface="Times New Roman"/>
                      </a:endParaRPr>
                    </a:p>
                  </a:txBody>
                  <a:tcPr marL="7192" marR="7192" marT="7192" marB="0" anchor="ctr"/>
                </a:tc>
                <a:tc>
                  <a:txBody>
                    <a:bodyPr/>
                    <a:lstStyle/>
                    <a:p>
                      <a:pPr algn="ctr" fontAlgn="ctr"/>
                      <a:r>
                        <a:rPr lang="en-GB" sz="1400" b="1" u="none" strike="noStrike">
                          <a:effectLst/>
                        </a:rPr>
                        <a:t>21914</a:t>
                      </a:r>
                      <a:endParaRPr lang="en-GB" sz="1400" b="1" i="0" u="none" strike="noStrike">
                        <a:solidFill>
                          <a:srgbClr val="000000"/>
                        </a:solidFill>
                        <a:effectLst/>
                        <a:latin typeface="Times New Roman"/>
                      </a:endParaRPr>
                    </a:p>
                  </a:txBody>
                  <a:tcPr marL="7192" marR="7192" marT="7192" marB="0" anchor="ctr"/>
                </a:tc>
                <a:tc>
                  <a:txBody>
                    <a:bodyPr/>
                    <a:lstStyle/>
                    <a:p>
                      <a:pPr algn="ctr" fontAlgn="ctr"/>
                      <a:r>
                        <a:rPr lang="en-GB" sz="1400" b="1" u="none" strike="noStrike" dirty="0">
                          <a:effectLst/>
                        </a:rPr>
                        <a:t>21914</a:t>
                      </a:r>
                      <a:endParaRPr lang="en-GB" sz="1400" b="1" i="0" u="none" strike="noStrike" dirty="0">
                        <a:solidFill>
                          <a:srgbClr val="000000"/>
                        </a:solidFill>
                        <a:effectLst/>
                        <a:latin typeface="Times New Roman"/>
                      </a:endParaRPr>
                    </a:p>
                  </a:txBody>
                  <a:tcPr marL="7192" marR="7192" marT="7192" marB="0" anchor="ctr"/>
                </a:tc>
                <a:tc>
                  <a:txBody>
                    <a:bodyPr/>
                    <a:lstStyle/>
                    <a:p>
                      <a:pPr algn="ctr" fontAlgn="ctr"/>
                      <a:r>
                        <a:rPr lang="en-GB" sz="1400" b="1" u="none" strike="noStrike" dirty="0">
                          <a:effectLst/>
                        </a:rPr>
                        <a:t>18761</a:t>
                      </a:r>
                      <a:endParaRPr lang="en-GB" sz="1400" b="1" i="0" u="none" strike="noStrike" dirty="0">
                        <a:solidFill>
                          <a:srgbClr val="000000"/>
                        </a:solidFill>
                        <a:effectLst/>
                        <a:latin typeface="Times New Roman"/>
                      </a:endParaRPr>
                    </a:p>
                  </a:txBody>
                  <a:tcPr marL="7192" marR="7192" marT="7192" marB="0" anchor="ctr"/>
                </a:tc>
              </a:tr>
              <a:tr h="256599">
                <a:tc>
                  <a:txBody>
                    <a:bodyPr/>
                    <a:lstStyle/>
                    <a:p>
                      <a:pPr algn="l" fontAlgn="ctr"/>
                      <a:r>
                        <a:rPr lang="en-GB" sz="1400" u="none" strike="noStrike">
                          <a:effectLst/>
                        </a:rPr>
                        <a:t>R-squared</a:t>
                      </a:r>
                      <a:endParaRPr lang="en-GB" sz="1400" b="0" i="0" u="none" strike="noStrike">
                        <a:solidFill>
                          <a:srgbClr val="000000"/>
                        </a:solidFill>
                        <a:effectLst/>
                        <a:latin typeface="Times New Roman"/>
                      </a:endParaRPr>
                    </a:p>
                  </a:txBody>
                  <a:tcPr marL="7192" marR="7192" marT="7192" marB="0" anchor="ctr"/>
                </a:tc>
                <a:tc>
                  <a:txBody>
                    <a:bodyPr/>
                    <a:lstStyle/>
                    <a:p>
                      <a:pPr algn="ctr" fontAlgn="ctr"/>
                      <a:r>
                        <a:rPr lang="en-GB" sz="1400" b="1" u="none" strike="noStrike" dirty="0" smtClean="0">
                          <a:effectLst/>
                        </a:rPr>
                        <a:t>0.50</a:t>
                      </a:r>
                      <a:endParaRPr lang="en-GB" sz="1400" b="1" i="0" u="none" strike="noStrike" dirty="0">
                        <a:solidFill>
                          <a:srgbClr val="000000"/>
                        </a:solidFill>
                        <a:effectLst/>
                        <a:latin typeface="Times New Roman"/>
                      </a:endParaRPr>
                    </a:p>
                  </a:txBody>
                  <a:tcPr marL="7192" marR="7192" marT="7192" marB="0" anchor="ctr"/>
                </a:tc>
                <a:tc>
                  <a:txBody>
                    <a:bodyPr/>
                    <a:lstStyle/>
                    <a:p>
                      <a:pPr algn="ctr" fontAlgn="ctr"/>
                      <a:r>
                        <a:rPr lang="en-GB" sz="1400" b="1" u="none" strike="noStrike" dirty="0" smtClean="0">
                          <a:effectLst/>
                        </a:rPr>
                        <a:t>0.51</a:t>
                      </a:r>
                      <a:endParaRPr lang="en-GB" sz="1400" b="1" i="0" u="none" strike="noStrike" dirty="0">
                        <a:solidFill>
                          <a:srgbClr val="000000"/>
                        </a:solidFill>
                        <a:effectLst/>
                        <a:latin typeface="Times New Roman"/>
                      </a:endParaRPr>
                    </a:p>
                  </a:txBody>
                  <a:tcPr marL="7192" marR="7192" marT="7192" marB="0" anchor="ctr"/>
                </a:tc>
                <a:tc>
                  <a:txBody>
                    <a:bodyPr/>
                    <a:lstStyle/>
                    <a:p>
                      <a:pPr algn="ctr" fontAlgn="ctr"/>
                      <a:r>
                        <a:rPr lang="en-GB" sz="1400" b="1" u="none" strike="noStrike" dirty="0" smtClean="0">
                          <a:effectLst/>
                        </a:rPr>
                        <a:t>0.11</a:t>
                      </a:r>
                      <a:endParaRPr lang="en-GB" sz="1400" b="1" i="0" u="none" strike="noStrike" dirty="0">
                        <a:solidFill>
                          <a:srgbClr val="000000"/>
                        </a:solidFill>
                        <a:effectLst/>
                        <a:latin typeface="Times New Roman"/>
                      </a:endParaRPr>
                    </a:p>
                  </a:txBody>
                  <a:tcPr marL="7192" marR="7192" marT="7192" marB="0" anchor="ctr"/>
                </a:tc>
                <a:tc>
                  <a:txBody>
                    <a:bodyPr/>
                    <a:lstStyle/>
                    <a:p>
                      <a:pPr algn="ctr" fontAlgn="ctr"/>
                      <a:r>
                        <a:rPr lang="en-GB" sz="1400" b="1" u="none" strike="noStrike" dirty="0" smtClean="0">
                          <a:effectLst/>
                        </a:rPr>
                        <a:t>0.28</a:t>
                      </a:r>
                      <a:endParaRPr lang="en-GB" sz="1400" b="1" i="0" u="none" strike="noStrike" dirty="0">
                        <a:solidFill>
                          <a:srgbClr val="000000"/>
                        </a:solidFill>
                        <a:effectLst/>
                        <a:latin typeface="Times New Roman"/>
                      </a:endParaRPr>
                    </a:p>
                  </a:txBody>
                  <a:tcPr marL="7192" marR="7192" marT="7192" marB="0"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 y="0"/>
            <a:ext cx="4248150" cy="323850"/>
          </a:xfrm>
        </p:spPr>
        <p:txBody>
          <a:bodyPr/>
          <a:lstStyle/>
          <a:p>
            <a:r>
              <a:rPr lang="en-GB" dirty="0" smtClean="0"/>
              <a:t>Change elasticity once focus on</a:t>
            </a:r>
            <a:br>
              <a:rPr lang="en-GB" dirty="0" smtClean="0"/>
            </a:br>
            <a:r>
              <a:rPr lang="en-GB" dirty="0" smtClean="0"/>
              <a:t>CO2 distribution (</a:t>
            </a:r>
            <a:r>
              <a:rPr lang="en-GB" dirty="0" err="1" smtClean="0"/>
              <a:t>quantile</a:t>
            </a:r>
            <a:r>
              <a:rPr lang="en-GB" dirty="0" smtClean="0"/>
              <a:t> regressions)</a:t>
            </a:r>
            <a:endParaRPr lang="en-GB" dirty="0"/>
          </a:p>
        </p:txBody>
      </p:sp>
      <p:sp>
        <p:nvSpPr>
          <p:cNvPr id="4" name="Slide Number Placeholder 3"/>
          <p:cNvSpPr>
            <a:spLocks noGrp="1"/>
          </p:cNvSpPr>
          <p:nvPr>
            <p:ph type="sldNum" sz="quarter" idx="12"/>
          </p:nvPr>
        </p:nvSpPr>
        <p:spPr/>
        <p:txBody>
          <a:bodyPr/>
          <a:lstStyle/>
          <a:p>
            <a:pPr>
              <a:defRPr/>
            </a:pPr>
            <a:fld id="{96B4C940-7C89-4472-B00D-817071D1AD49}" type="slidenum">
              <a:rPr lang="en-GB" smtClean="0"/>
              <a:pPr>
                <a:defRPr/>
              </a:pPr>
              <a:t>12</a:t>
            </a:fld>
            <a:endParaRPr lang="en-GB"/>
          </a:p>
        </p:txBody>
      </p:sp>
      <p:graphicFrame>
        <p:nvGraphicFramePr>
          <p:cNvPr id="11" name="Chart 10"/>
          <p:cNvGraphicFramePr/>
          <p:nvPr>
            <p:extLst>
              <p:ext uri="{D42A27DB-BD31-4B8C-83A1-F6EECF244321}">
                <p14:modId xmlns:p14="http://schemas.microsoft.com/office/powerpoint/2010/main" val="2754709967"/>
              </p:ext>
            </p:extLst>
          </p:nvPr>
        </p:nvGraphicFramePr>
        <p:xfrm>
          <a:off x="284827" y="828438"/>
          <a:ext cx="2304256" cy="24780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p:nvPr>
            <p:extLst>
              <p:ext uri="{D42A27DB-BD31-4B8C-83A1-F6EECF244321}">
                <p14:modId xmlns:p14="http://schemas.microsoft.com/office/powerpoint/2010/main" val="1007577275"/>
              </p:ext>
            </p:extLst>
          </p:nvPr>
        </p:nvGraphicFramePr>
        <p:xfrm>
          <a:off x="2354560" y="846435"/>
          <a:ext cx="2191058" cy="2450207"/>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265314" y="655954"/>
            <a:ext cx="2088232" cy="307777"/>
          </a:xfrm>
          <a:prstGeom prst="rect">
            <a:avLst/>
          </a:prstGeom>
          <a:noFill/>
        </p:spPr>
        <p:txBody>
          <a:bodyPr wrap="square" rtlCol="0">
            <a:spAutoFit/>
          </a:bodyPr>
          <a:lstStyle/>
          <a:p>
            <a:r>
              <a:rPr lang="en-GB" sz="1400" dirty="0" smtClean="0"/>
              <a:t>Total CO2 emissions</a:t>
            </a:r>
            <a:endParaRPr lang="en-GB" sz="1400" dirty="0"/>
          </a:p>
        </p:txBody>
      </p:sp>
      <p:sp>
        <p:nvSpPr>
          <p:cNvPr id="14" name="TextBox 13"/>
          <p:cNvSpPr txBox="1"/>
          <p:nvPr/>
        </p:nvSpPr>
        <p:spPr>
          <a:xfrm>
            <a:off x="2521442" y="663093"/>
            <a:ext cx="2088232" cy="307777"/>
          </a:xfrm>
          <a:prstGeom prst="rect">
            <a:avLst/>
          </a:prstGeom>
          <a:noFill/>
        </p:spPr>
        <p:txBody>
          <a:bodyPr wrap="square" rtlCol="0">
            <a:spAutoFit/>
          </a:bodyPr>
          <a:lstStyle/>
          <a:p>
            <a:r>
              <a:rPr lang="en-GB" sz="1400" dirty="0" smtClean="0"/>
              <a:t>Indirect emissions</a:t>
            </a:r>
            <a:endParaRPr lang="en-GB" sz="1400" dirty="0"/>
          </a:p>
        </p:txBody>
      </p:sp>
      <p:sp>
        <p:nvSpPr>
          <p:cNvPr id="15" name="TextBox 14"/>
          <p:cNvSpPr txBox="1"/>
          <p:nvPr/>
        </p:nvSpPr>
        <p:spPr>
          <a:xfrm>
            <a:off x="284827" y="3113286"/>
            <a:ext cx="2088232" cy="307777"/>
          </a:xfrm>
          <a:prstGeom prst="rect">
            <a:avLst/>
          </a:prstGeom>
          <a:noFill/>
        </p:spPr>
        <p:txBody>
          <a:bodyPr wrap="square" rtlCol="0">
            <a:spAutoFit/>
          </a:bodyPr>
          <a:lstStyle/>
          <a:p>
            <a:r>
              <a:rPr lang="en-GB" sz="1400" dirty="0" err="1" smtClean="0"/>
              <a:t>Quantile</a:t>
            </a:r>
            <a:endParaRPr lang="en-GB" sz="1400" dirty="0"/>
          </a:p>
        </p:txBody>
      </p:sp>
      <p:sp>
        <p:nvSpPr>
          <p:cNvPr id="16" name="TextBox 15"/>
          <p:cNvSpPr txBox="1"/>
          <p:nvPr/>
        </p:nvSpPr>
        <p:spPr>
          <a:xfrm>
            <a:off x="2525459" y="3126889"/>
            <a:ext cx="2088232" cy="307777"/>
          </a:xfrm>
          <a:prstGeom prst="rect">
            <a:avLst/>
          </a:prstGeom>
          <a:noFill/>
        </p:spPr>
        <p:txBody>
          <a:bodyPr wrap="square" rtlCol="0">
            <a:spAutoFit/>
          </a:bodyPr>
          <a:lstStyle/>
          <a:p>
            <a:r>
              <a:rPr lang="en-GB" sz="1400" dirty="0" err="1" smtClean="0"/>
              <a:t>Quantile</a:t>
            </a:r>
            <a:endParaRPr lang="en-GB" sz="1400" dirty="0"/>
          </a:p>
        </p:txBody>
      </p:sp>
      <p:sp>
        <p:nvSpPr>
          <p:cNvPr id="17" name="TextBox 16"/>
          <p:cNvSpPr txBox="1"/>
          <p:nvPr/>
        </p:nvSpPr>
        <p:spPr>
          <a:xfrm>
            <a:off x="-34888" y="1134467"/>
            <a:ext cx="400110" cy="1531913"/>
          </a:xfrm>
          <a:prstGeom prst="rect">
            <a:avLst/>
          </a:prstGeom>
          <a:noFill/>
        </p:spPr>
        <p:txBody>
          <a:bodyPr vert="vert270" wrap="square" rtlCol="0">
            <a:spAutoFit/>
          </a:bodyPr>
          <a:lstStyle/>
          <a:p>
            <a:r>
              <a:rPr lang="en-GB" sz="1400" dirty="0" smtClean="0"/>
              <a:t>Income Elasticity</a:t>
            </a:r>
            <a:endParaRPr lang="en-GB" sz="1400" dirty="0"/>
          </a:p>
        </p:txBody>
      </p:sp>
    </p:spTree>
    <p:extLst>
      <p:ext uri="{BB962C8B-B14F-4D97-AF65-F5344CB8AC3E}">
        <p14:creationId xmlns:p14="http://schemas.microsoft.com/office/powerpoint/2010/main" val="1093807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dirty="0" smtClean="0"/>
              <a:t>The role of age</a:t>
            </a:r>
          </a:p>
        </p:txBody>
      </p:sp>
      <p:sp>
        <p:nvSpPr>
          <p:cNvPr id="4" name="Slide Number Placeholder 3"/>
          <p:cNvSpPr>
            <a:spLocks noGrp="1"/>
          </p:cNvSpPr>
          <p:nvPr>
            <p:ph type="sldNum" sz="quarter" idx="12"/>
          </p:nvPr>
        </p:nvSpPr>
        <p:spPr/>
        <p:txBody>
          <a:bodyPr/>
          <a:lstStyle/>
          <a:p>
            <a:pPr>
              <a:defRPr/>
            </a:pPr>
            <a:fld id="{8C0B6249-184F-4DE7-962A-AD2293C07C85}" type="slidenum">
              <a:rPr lang="en-GB" smtClean="0"/>
              <a:pPr>
                <a:defRPr/>
              </a:pPr>
              <a:t>13</a:t>
            </a:fld>
            <a:endParaRPr lang="en-GB"/>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72695780"/>
              </p:ext>
            </p:extLst>
          </p:nvPr>
        </p:nvGraphicFramePr>
        <p:xfrm>
          <a:off x="53752" y="849313"/>
          <a:ext cx="4518247" cy="251740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32046001"/>
              </p:ext>
            </p:extLst>
          </p:nvPr>
        </p:nvGraphicFramePr>
        <p:xfrm>
          <a:off x="53975" y="414387"/>
          <a:ext cx="4519879" cy="2771421"/>
        </p:xfrm>
        <a:graphic>
          <a:graphicData uri="http://schemas.openxmlformats.org/drawingml/2006/table">
            <a:tbl>
              <a:tblPr>
                <a:tableStyleId>{5C22544A-7EE6-4342-B048-85BDC9FD1C3A}</a:tableStyleId>
              </a:tblPr>
              <a:tblGrid>
                <a:gridCol w="863873"/>
                <a:gridCol w="504056"/>
                <a:gridCol w="625866"/>
                <a:gridCol w="631521"/>
                <a:gridCol w="631521"/>
                <a:gridCol w="631521"/>
                <a:gridCol w="631521"/>
              </a:tblGrid>
              <a:tr h="293829">
                <a:tc>
                  <a:txBody>
                    <a:bodyPr/>
                    <a:lstStyle/>
                    <a:p>
                      <a:pPr algn="ctr" fontAlgn="b"/>
                      <a:endParaRPr lang="en-GB" sz="900" b="0" i="1" u="none" strike="noStrike" dirty="0">
                        <a:solidFill>
                          <a:srgbClr val="000000"/>
                        </a:solidFill>
                        <a:effectLst/>
                        <a:latin typeface="Calibri"/>
                      </a:endParaRPr>
                    </a:p>
                  </a:txBody>
                  <a:tcPr marL="4876" marR="4876" marT="4876" marB="0" anchor="b">
                    <a:lnR w="12700" cap="flat" cmpd="sng" algn="ctr">
                      <a:solidFill>
                        <a:schemeClr val="tx1"/>
                      </a:solidFill>
                      <a:prstDash val="solid"/>
                      <a:round/>
                      <a:headEnd type="none" w="med" len="med"/>
                      <a:tailEnd type="none" w="med" len="med"/>
                    </a:lnR>
                    <a:lnB w="12700" cmpd="sng">
                      <a:noFill/>
                    </a:lnB>
                    <a:solidFill>
                      <a:schemeClr val="accent2">
                        <a:lumMod val="40000"/>
                        <a:lumOff val="60000"/>
                      </a:schemeClr>
                    </a:solidFill>
                  </a:tcPr>
                </a:tc>
                <a:tc>
                  <a:txBody>
                    <a:bodyPr/>
                    <a:lstStyle/>
                    <a:p>
                      <a:pPr algn="ctr" fontAlgn="b"/>
                      <a:r>
                        <a:rPr lang="en-GB" sz="900" i="1" u="none" strike="noStrike" dirty="0" smtClean="0">
                          <a:effectLst/>
                        </a:rPr>
                        <a:t>Low total CO2 </a:t>
                      </a:r>
                      <a:endParaRPr lang="en-GB" sz="900" b="0" i="1"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B w="12700" cmpd="sng">
                      <a:noFill/>
                    </a:lnB>
                    <a:solidFill>
                      <a:schemeClr val="accent2">
                        <a:lumMod val="40000"/>
                        <a:lumOff val="60000"/>
                      </a:schemeClr>
                    </a:solidFill>
                  </a:tcPr>
                </a:tc>
                <a:tc>
                  <a:txBody>
                    <a:bodyPr/>
                    <a:lstStyle/>
                    <a:p>
                      <a:pPr algn="ctr" fontAlgn="b"/>
                      <a:r>
                        <a:rPr lang="en-GB" sz="900" i="1" u="none" strike="noStrike" dirty="0" smtClean="0">
                          <a:effectLst/>
                        </a:rPr>
                        <a:t>High total CO2l</a:t>
                      </a:r>
                      <a:endParaRPr lang="en-GB" sz="900" b="0" i="1" u="none" strike="noStrike" dirty="0">
                        <a:solidFill>
                          <a:srgbClr val="000000"/>
                        </a:solidFill>
                        <a:effectLst/>
                        <a:latin typeface="Calibri"/>
                      </a:endParaRPr>
                    </a:p>
                  </a:txBody>
                  <a:tcPr marL="4876" marR="4876" marT="4876" marB="0" anchor="b">
                    <a:lnR w="12700" cap="flat" cmpd="sng" algn="ctr">
                      <a:solidFill>
                        <a:schemeClr val="tx1"/>
                      </a:solidFill>
                      <a:prstDash val="solid"/>
                      <a:round/>
                      <a:headEnd type="none" w="med" len="med"/>
                      <a:tailEnd type="none" w="med" len="med"/>
                    </a:lnR>
                    <a:lnB w="12700" cmpd="sng">
                      <a:noFill/>
                    </a:lnB>
                    <a:solidFill>
                      <a:schemeClr val="accent2">
                        <a:lumMod val="40000"/>
                        <a:lumOff val="60000"/>
                      </a:schemeClr>
                    </a:solidFill>
                  </a:tcPr>
                </a:tc>
                <a:tc>
                  <a:txBody>
                    <a:bodyPr/>
                    <a:lstStyle/>
                    <a:p>
                      <a:pPr algn="ctr" fontAlgn="b"/>
                      <a:r>
                        <a:rPr lang="en-GB" sz="900" i="1" u="none" strike="noStrike" dirty="0" smtClean="0">
                          <a:effectLst/>
                        </a:rPr>
                        <a:t>Low</a:t>
                      </a:r>
                      <a:r>
                        <a:rPr lang="en-GB" sz="900" i="1" u="none" strike="noStrike" baseline="0" dirty="0" smtClean="0">
                          <a:effectLst/>
                        </a:rPr>
                        <a:t> home </a:t>
                      </a:r>
                      <a:r>
                        <a:rPr lang="en-GB" sz="900" i="1" u="none" strike="noStrike" dirty="0" smtClean="0">
                          <a:effectLst/>
                        </a:rPr>
                        <a:t>energy</a:t>
                      </a:r>
                      <a:endParaRPr lang="en-GB" sz="900" b="0" i="1"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B w="12700" cmpd="sng">
                      <a:noFill/>
                    </a:lnB>
                    <a:solidFill>
                      <a:schemeClr val="accent2">
                        <a:lumMod val="40000"/>
                        <a:lumOff val="60000"/>
                      </a:schemeClr>
                    </a:solidFill>
                  </a:tcPr>
                </a:tc>
                <a:tc>
                  <a:txBody>
                    <a:bodyPr/>
                    <a:lstStyle/>
                    <a:p>
                      <a:pPr algn="ctr" fontAlgn="b"/>
                      <a:r>
                        <a:rPr lang="en-GB" sz="900" i="1" u="none" strike="noStrike" dirty="0" smtClean="0">
                          <a:effectLst/>
                        </a:rPr>
                        <a:t>High home energy</a:t>
                      </a:r>
                      <a:endParaRPr lang="en-GB" sz="900" b="0" i="1" u="none" strike="noStrike" dirty="0">
                        <a:solidFill>
                          <a:srgbClr val="000000"/>
                        </a:solidFill>
                        <a:effectLst/>
                        <a:latin typeface="Calibri"/>
                      </a:endParaRPr>
                    </a:p>
                  </a:txBody>
                  <a:tcPr marL="4876" marR="4876" marT="4876" marB="0" anchor="b">
                    <a:lnR w="12700" cap="flat" cmpd="sng" algn="ctr">
                      <a:solidFill>
                        <a:schemeClr val="tx1"/>
                      </a:solidFill>
                      <a:prstDash val="solid"/>
                      <a:round/>
                      <a:headEnd type="none" w="med" len="med"/>
                      <a:tailEnd type="none" w="med" len="med"/>
                    </a:lnR>
                    <a:lnB w="12700" cmpd="sng">
                      <a:noFill/>
                    </a:lnB>
                    <a:solidFill>
                      <a:schemeClr val="accent2">
                        <a:lumMod val="40000"/>
                        <a:lumOff val="60000"/>
                      </a:schemeClr>
                    </a:solidFill>
                  </a:tcPr>
                </a:tc>
                <a:tc>
                  <a:txBody>
                    <a:bodyPr/>
                    <a:lstStyle/>
                    <a:p>
                      <a:pPr algn="ctr" fontAlgn="b"/>
                      <a:r>
                        <a:rPr lang="en-GB" sz="900" b="0" i="1" u="none" strike="noStrike" dirty="0" smtClean="0">
                          <a:solidFill>
                            <a:schemeClr val="dk1"/>
                          </a:solidFill>
                          <a:effectLst/>
                          <a:latin typeface="+mn-lt"/>
                        </a:rPr>
                        <a:t>Low</a:t>
                      </a:r>
                      <a:r>
                        <a:rPr lang="en-GB" sz="900" b="0" i="1" u="none" strike="noStrike" baseline="0" dirty="0" smtClean="0">
                          <a:solidFill>
                            <a:schemeClr val="dk1"/>
                          </a:solidFill>
                          <a:effectLst/>
                          <a:latin typeface="+mn-lt"/>
                        </a:rPr>
                        <a:t> transport</a:t>
                      </a:r>
                      <a:endParaRPr lang="en-GB" sz="900" b="0" i="1"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B w="12700" cmpd="sng">
                      <a:noFill/>
                    </a:lnB>
                    <a:solidFill>
                      <a:schemeClr val="accent2">
                        <a:lumMod val="40000"/>
                        <a:lumOff val="60000"/>
                      </a:schemeClr>
                    </a:solidFill>
                  </a:tcPr>
                </a:tc>
                <a:tc>
                  <a:txBody>
                    <a:bodyPr/>
                    <a:lstStyle/>
                    <a:p>
                      <a:pPr algn="ctr" fontAlgn="b"/>
                      <a:r>
                        <a:rPr lang="en-GB" sz="900" b="0" i="1" u="none" strike="noStrike" dirty="0" smtClean="0">
                          <a:solidFill>
                            <a:srgbClr val="000000"/>
                          </a:solidFill>
                          <a:effectLst/>
                          <a:latin typeface="Calibri"/>
                        </a:rPr>
                        <a:t>High transport</a:t>
                      </a:r>
                      <a:endParaRPr lang="en-GB" sz="900" b="0" i="1" u="none" strike="noStrike" dirty="0">
                        <a:solidFill>
                          <a:srgbClr val="000000"/>
                        </a:solidFill>
                        <a:effectLst/>
                        <a:latin typeface="Calibri"/>
                      </a:endParaRPr>
                    </a:p>
                  </a:txBody>
                  <a:tcPr marL="4876" marR="4876" marT="4876" marB="0" anchor="b">
                    <a:lnB w="12700" cmpd="sng">
                      <a:noFill/>
                    </a:lnB>
                    <a:solidFill>
                      <a:schemeClr val="accent2">
                        <a:lumMod val="40000"/>
                        <a:lumOff val="60000"/>
                      </a:schemeClr>
                    </a:solidFill>
                  </a:tcPr>
                </a:tc>
              </a:tr>
              <a:tr h="190584">
                <a:tc>
                  <a:txBody>
                    <a:bodyPr/>
                    <a:lstStyle/>
                    <a:p>
                      <a:pPr algn="l" fontAlgn="ctr"/>
                      <a:r>
                        <a:rPr lang="en-GB" sz="900" u="none" strike="noStrike" dirty="0">
                          <a:effectLst/>
                        </a:rPr>
                        <a:t>L</a:t>
                      </a:r>
                      <a:r>
                        <a:rPr lang="en-GB" sz="900" u="none" strike="noStrike" dirty="0" smtClean="0">
                          <a:effectLst/>
                        </a:rPr>
                        <a:t>ow </a:t>
                      </a:r>
                      <a:r>
                        <a:rPr lang="en-GB" sz="900" u="none" strike="noStrike" dirty="0">
                          <a:effectLst/>
                        </a:rPr>
                        <a:t>income</a:t>
                      </a:r>
                      <a:endParaRPr lang="en-GB" sz="900" b="0" i="0" u="none" strike="noStrike" dirty="0">
                        <a:solidFill>
                          <a:srgbClr val="000000"/>
                        </a:solidFill>
                        <a:effectLst/>
                        <a:latin typeface="Calibri"/>
                      </a:endParaRPr>
                    </a:p>
                  </a:txBody>
                  <a:tcPr marL="4876" marR="4876" marT="4876" marB="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dirty="0">
                          <a:effectLst/>
                        </a:rPr>
                        <a:t>52.6</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dirty="0">
                          <a:effectLst/>
                        </a:rPr>
                        <a:t>6.9</a:t>
                      </a:r>
                      <a:endParaRPr lang="en-GB" sz="900" b="0" i="0" u="none" strike="noStrike" dirty="0">
                        <a:solidFill>
                          <a:srgbClr val="000000"/>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b="0" u="none" strike="noStrike" dirty="0">
                          <a:effectLst/>
                        </a:rPr>
                        <a:t>39.1</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b="0" u="none" strike="noStrike" dirty="0">
                          <a:solidFill>
                            <a:schemeClr val="tx1"/>
                          </a:solidFill>
                          <a:effectLst/>
                        </a:rPr>
                        <a:t>16.7</a:t>
                      </a:r>
                      <a:endParaRPr lang="en-GB" sz="900" b="0" i="0" u="none" strike="noStrike" dirty="0">
                        <a:solidFill>
                          <a:schemeClr val="tx1"/>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dirty="0">
                          <a:effectLst/>
                        </a:rPr>
                        <a:t>50.6</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dirty="0">
                          <a:effectLst/>
                        </a:rPr>
                        <a:t>7.2</a:t>
                      </a:r>
                      <a:endParaRPr lang="en-GB" sz="900" b="0" i="0" u="none" strike="noStrike" dirty="0">
                        <a:solidFill>
                          <a:srgbClr val="000000"/>
                        </a:solidFill>
                        <a:effectLst/>
                        <a:latin typeface="Calibri"/>
                      </a:endParaRPr>
                    </a:p>
                  </a:txBody>
                  <a:tcPr marL="4876" marR="4876" marT="4876" marB="0" anchor="b">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lumMod val="85000"/>
                      </a:schemeClr>
                    </a:solidFill>
                  </a:tcPr>
                </a:tc>
              </a:tr>
              <a:tr h="190584">
                <a:tc>
                  <a:txBody>
                    <a:bodyPr/>
                    <a:lstStyle/>
                    <a:p>
                      <a:pPr algn="l" fontAlgn="ctr"/>
                      <a:r>
                        <a:rPr lang="en-GB" sz="900" u="none" strike="noStrike" dirty="0">
                          <a:effectLst/>
                        </a:rPr>
                        <a:t>H</a:t>
                      </a:r>
                      <a:r>
                        <a:rPr lang="en-GB" sz="900" u="none" strike="noStrike" dirty="0" smtClean="0">
                          <a:effectLst/>
                        </a:rPr>
                        <a:t>igh </a:t>
                      </a:r>
                      <a:r>
                        <a:rPr lang="en-GB" sz="900" u="none" strike="noStrike" dirty="0">
                          <a:effectLst/>
                        </a:rPr>
                        <a:t>income</a:t>
                      </a:r>
                      <a:endParaRPr lang="en-GB" sz="900" b="0" i="0" u="none" strike="noStrike" dirty="0">
                        <a:solidFill>
                          <a:srgbClr val="000000"/>
                        </a:solidFill>
                        <a:effectLst/>
                        <a:latin typeface="Calibri"/>
                      </a:endParaRPr>
                    </a:p>
                  </a:txBody>
                  <a:tcPr marL="4876" marR="4876" marT="4876"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dirty="0">
                          <a:effectLst/>
                        </a:rPr>
                        <a:t>4.1</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b="1" u="none" strike="noStrike" dirty="0">
                          <a:effectLst/>
                        </a:rPr>
                        <a:t>51.8</a:t>
                      </a:r>
                      <a:endParaRPr lang="en-GB" sz="900" b="1" i="0" u="none" strike="noStrike" dirty="0">
                        <a:solidFill>
                          <a:srgbClr val="000000"/>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b="0" u="none" strike="noStrike" dirty="0">
                          <a:effectLst/>
                        </a:rPr>
                        <a:t>15.1</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b="0" u="none" strike="noStrike" dirty="0">
                          <a:solidFill>
                            <a:schemeClr val="tx1"/>
                          </a:solidFill>
                          <a:effectLst/>
                        </a:rPr>
                        <a:t>35.7</a:t>
                      </a:r>
                      <a:endParaRPr lang="en-GB" sz="900" b="0" i="0" u="none" strike="noStrike" dirty="0">
                        <a:solidFill>
                          <a:schemeClr val="tx1"/>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dirty="0">
                          <a:effectLst/>
                        </a:rPr>
                        <a:t>6.7</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b="1" u="none" strike="noStrike" dirty="0">
                          <a:effectLst/>
                        </a:rPr>
                        <a:t>48.6</a:t>
                      </a:r>
                      <a:endParaRPr lang="en-GB" sz="900" b="1" i="0" u="none" strike="noStrike" dirty="0">
                        <a:solidFill>
                          <a:srgbClr val="000000"/>
                        </a:solidFill>
                        <a:effectLst/>
                        <a:latin typeface="Calibri"/>
                      </a:endParaRPr>
                    </a:p>
                  </a:txBody>
                  <a:tcPr marL="4876" marR="4876" marT="4876"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r>
              <a:tr h="190584">
                <a:tc>
                  <a:txBody>
                    <a:bodyPr/>
                    <a:lstStyle/>
                    <a:p>
                      <a:pPr algn="l" fontAlgn="ctr"/>
                      <a:r>
                        <a:rPr lang="en-GB" sz="900" u="none" strike="noStrike" dirty="0" smtClean="0">
                          <a:effectLst/>
                        </a:rPr>
                        <a:t>Age&lt;35</a:t>
                      </a:r>
                      <a:endParaRPr lang="en-GB" sz="900" b="0" i="0" u="none" strike="noStrike" dirty="0">
                        <a:solidFill>
                          <a:srgbClr val="000000"/>
                        </a:solidFill>
                        <a:effectLst/>
                        <a:latin typeface="Calibri"/>
                      </a:endParaRPr>
                    </a:p>
                  </a:txBody>
                  <a:tcPr marL="4876" marR="4876" marT="4876" marB="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900" u="none" strike="noStrike" dirty="0">
                          <a:effectLst/>
                        </a:rPr>
                        <a:t>22.5</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900" u="none" strike="noStrike" dirty="0">
                          <a:effectLst/>
                        </a:rPr>
                        <a:t>20.8</a:t>
                      </a:r>
                      <a:endParaRPr lang="en-GB" sz="900" b="0" i="0" u="none" strike="noStrike" dirty="0">
                        <a:solidFill>
                          <a:srgbClr val="000000"/>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900" u="none" strike="noStrike" dirty="0">
                          <a:effectLst/>
                        </a:rPr>
                        <a:t>32.9</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900" b="0" u="none" strike="noStrike" dirty="0">
                          <a:solidFill>
                            <a:schemeClr val="tx1"/>
                          </a:solidFill>
                          <a:effectLst/>
                        </a:rPr>
                        <a:t>16.0</a:t>
                      </a:r>
                      <a:endParaRPr lang="en-GB" sz="900" b="0" i="0" u="none" strike="noStrike" dirty="0">
                        <a:solidFill>
                          <a:schemeClr val="tx1"/>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900" u="none" strike="noStrike" dirty="0">
                          <a:effectLst/>
                        </a:rPr>
                        <a:t>21.2</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900" u="none" strike="noStrike" dirty="0">
                          <a:effectLst/>
                        </a:rPr>
                        <a:t>24.2</a:t>
                      </a:r>
                      <a:endParaRPr lang="en-GB" sz="900" b="0" i="0" u="none" strike="noStrike" dirty="0">
                        <a:solidFill>
                          <a:srgbClr val="000000"/>
                        </a:solidFill>
                        <a:effectLst/>
                        <a:latin typeface="Calibri"/>
                      </a:endParaRPr>
                    </a:p>
                  </a:txBody>
                  <a:tcPr marL="4876" marR="4876" marT="4876" marB="0" anchor="b">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r>
              <a:tr h="190584">
                <a:tc>
                  <a:txBody>
                    <a:bodyPr/>
                    <a:lstStyle/>
                    <a:p>
                      <a:pPr algn="l" fontAlgn="ctr"/>
                      <a:r>
                        <a:rPr lang="en-GB" sz="900" u="none" strike="noStrike" dirty="0" smtClean="0">
                          <a:effectLst/>
                        </a:rPr>
                        <a:t>Age35-64</a:t>
                      </a:r>
                      <a:endParaRPr lang="en-GB" sz="900" b="0" i="0" u="none" strike="noStrike" dirty="0">
                        <a:solidFill>
                          <a:srgbClr val="000000"/>
                        </a:solidFill>
                        <a:effectLst/>
                        <a:latin typeface="Calibri"/>
                      </a:endParaRPr>
                    </a:p>
                  </a:txBody>
                  <a:tcPr marL="4876" marR="4876" marT="4876"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900" u="none" strike="noStrike" dirty="0">
                          <a:effectLst/>
                        </a:rPr>
                        <a:t>17.1</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900" u="none" strike="noStrike" dirty="0">
                          <a:effectLst/>
                        </a:rPr>
                        <a:t>33.5</a:t>
                      </a:r>
                      <a:endParaRPr lang="en-GB" sz="900" b="0" i="0" u="none" strike="noStrike" dirty="0">
                        <a:solidFill>
                          <a:srgbClr val="000000"/>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900" u="none" strike="noStrike" dirty="0">
                          <a:effectLst/>
                        </a:rPr>
                        <a:t>20.9</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900" b="0" u="none" strike="noStrike" dirty="0">
                          <a:solidFill>
                            <a:schemeClr val="tx1"/>
                          </a:solidFill>
                          <a:effectLst/>
                        </a:rPr>
                        <a:t>30.9</a:t>
                      </a:r>
                      <a:endParaRPr lang="en-GB" sz="900" b="0" i="0" u="none" strike="noStrike" dirty="0">
                        <a:solidFill>
                          <a:schemeClr val="tx1"/>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900" u="none" strike="noStrike" dirty="0">
                          <a:effectLst/>
                        </a:rPr>
                        <a:t>17.2</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900" u="none" strike="noStrike" dirty="0">
                          <a:effectLst/>
                        </a:rPr>
                        <a:t>32.1</a:t>
                      </a:r>
                      <a:endParaRPr lang="en-GB" sz="900" b="0" i="0" u="none" strike="noStrike" dirty="0">
                        <a:solidFill>
                          <a:srgbClr val="000000"/>
                        </a:solidFill>
                        <a:effectLst/>
                        <a:latin typeface="Calibri"/>
                      </a:endParaRPr>
                    </a:p>
                  </a:txBody>
                  <a:tcPr marL="4876" marR="4876" marT="4876"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190584">
                <a:tc>
                  <a:txBody>
                    <a:bodyPr/>
                    <a:lstStyle/>
                    <a:p>
                      <a:pPr algn="l" fontAlgn="ctr"/>
                      <a:r>
                        <a:rPr lang="en-GB" sz="900" u="none" strike="noStrike" dirty="0" smtClean="0">
                          <a:effectLst/>
                        </a:rPr>
                        <a:t>Age&gt;65</a:t>
                      </a:r>
                      <a:endParaRPr lang="en-GB" sz="900" b="0" i="0" u="none" strike="noStrike" dirty="0">
                        <a:solidFill>
                          <a:srgbClr val="000000"/>
                        </a:solidFill>
                        <a:effectLst/>
                        <a:latin typeface="Calibri"/>
                      </a:endParaRPr>
                    </a:p>
                  </a:txBody>
                  <a:tcPr marL="4876" marR="4876" marT="4876"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900" u="none" strike="noStrike" dirty="0">
                          <a:effectLst/>
                        </a:rPr>
                        <a:t>43.6</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900" u="none" strike="noStrike" dirty="0">
                          <a:effectLst/>
                        </a:rPr>
                        <a:t>10.3</a:t>
                      </a:r>
                      <a:endParaRPr lang="en-GB" sz="900" b="0" i="0" u="none" strike="noStrike" dirty="0">
                        <a:solidFill>
                          <a:srgbClr val="000000"/>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900" u="none" strike="noStrike" dirty="0">
                          <a:effectLst/>
                        </a:rPr>
                        <a:t>27.6</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b="0" u="none" strike="noStrike" dirty="0">
                          <a:solidFill>
                            <a:schemeClr val="tx1"/>
                          </a:solidFill>
                          <a:effectLst/>
                        </a:rPr>
                        <a:t>19.5</a:t>
                      </a:r>
                      <a:endParaRPr lang="en-GB" sz="900" b="0" i="0" u="none" strike="noStrike" dirty="0">
                        <a:solidFill>
                          <a:schemeClr val="tx1"/>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u="none" strike="noStrike" dirty="0">
                          <a:effectLst/>
                        </a:rPr>
                        <a:t>44.4</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u="none" strike="noStrike" dirty="0">
                          <a:effectLst/>
                        </a:rPr>
                        <a:t>10.8</a:t>
                      </a:r>
                      <a:endParaRPr lang="en-GB" sz="900" b="0" i="0" u="none" strike="noStrike" dirty="0">
                        <a:solidFill>
                          <a:srgbClr val="000000"/>
                        </a:solidFill>
                        <a:effectLst/>
                        <a:latin typeface="Calibri"/>
                      </a:endParaRPr>
                    </a:p>
                  </a:txBody>
                  <a:tcPr marL="4876" marR="4876" marT="4876"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0584">
                <a:tc>
                  <a:txBody>
                    <a:bodyPr/>
                    <a:lstStyle/>
                    <a:p>
                      <a:pPr algn="l" fontAlgn="ctr"/>
                      <a:r>
                        <a:rPr lang="en-GB" sz="900" u="none" strike="noStrike" dirty="0" smtClean="0">
                          <a:effectLst/>
                        </a:rPr>
                        <a:t>High education</a:t>
                      </a:r>
                      <a:endParaRPr lang="en-GB" sz="900" b="0" i="0" u="none" strike="noStrike" dirty="0">
                        <a:solidFill>
                          <a:srgbClr val="000000"/>
                        </a:solidFill>
                        <a:effectLst/>
                        <a:latin typeface="Calibri"/>
                      </a:endParaRPr>
                    </a:p>
                  </a:txBody>
                  <a:tcPr marL="4876" marR="4876" marT="4876" marB="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dirty="0">
                          <a:effectLst/>
                        </a:rPr>
                        <a:t>9.2</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b="1" u="none" strike="noStrike" dirty="0">
                          <a:effectLst/>
                        </a:rPr>
                        <a:t>42.6</a:t>
                      </a:r>
                      <a:endParaRPr lang="en-GB" sz="900" b="1" i="0" u="none" strike="noStrike" dirty="0">
                        <a:solidFill>
                          <a:srgbClr val="000000"/>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dirty="0">
                          <a:effectLst/>
                        </a:rPr>
                        <a:t>19.0</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dirty="0">
                          <a:effectLst/>
                        </a:rPr>
                        <a:t>32.5</a:t>
                      </a:r>
                      <a:endParaRPr lang="en-GB" sz="900" b="0" i="0" u="none" strike="noStrike" dirty="0">
                        <a:solidFill>
                          <a:srgbClr val="000000"/>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a:effectLst/>
                        </a:rPr>
                        <a:t>9.1</a:t>
                      </a:r>
                      <a:endParaRPr lang="en-GB" sz="900" b="0" i="0" u="none" strike="noStrike">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b="1" u="none" strike="noStrike" dirty="0">
                          <a:effectLst/>
                        </a:rPr>
                        <a:t>40.4</a:t>
                      </a:r>
                      <a:endParaRPr lang="en-GB" sz="900" b="1" i="0" u="none" strike="noStrike" dirty="0">
                        <a:solidFill>
                          <a:srgbClr val="000000"/>
                        </a:solidFill>
                        <a:effectLst/>
                        <a:latin typeface="Calibri"/>
                      </a:endParaRPr>
                    </a:p>
                  </a:txBody>
                  <a:tcPr marL="4876" marR="4876" marT="4876" marB="0" anchor="b">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lumMod val="85000"/>
                      </a:schemeClr>
                    </a:solidFill>
                  </a:tcPr>
                </a:tc>
              </a:tr>
              <a:tr h="190584">
                <a:tc>
                  <a:txBody>
                    <a:bodyPr/>
                    <a:lstStyle/>
                    <a:p>
                      <a:pPr algn="l" fontAlgn="ctr"/>
                      <a:r>
                        <a:rPr lang="en-GB" sz="900" u="none" strike="noStrike" dirty="0" smtClean="0">
                          <a:effectLst/>
                        </a:rPr>
                        <a:t>Low education</a:t>
                      </a:r>
                      <a:endParaRPr lang="en-GB" sz="900" b="0" i="0" u="none" strike="noStrike" dirty="0">
                        <a:solidFill>
                          <a:srgbClr val="000000"/>
                        </a:solidFill>
                        <a:effectLst/>
                        <a:latin typeface="Calibri"/>
                      </a:endParaRPr>
                    </a:p>
                  </a:txBody>
                  <a:tcPr marL="4876" marR="4876" marT="4876"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dirty="0">
                          <a:effectLst/>
                        </a:rPr>
                        <a:t>35.4</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b="1" u="none" strike="noStrike" dirty="0">
                          <a:effectLst/>
                        </a:rPr>
                        <a:t>14.3</a:t>
                      </a:r>
                      <a:endParaRPr lang="en-GB" sz="900" b="1" i="0" u="none" strike="noStrike" dirty="0">
                        <a:solidFill>
                          <a:srgbClr val="000000"/>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dirty="0">
                          <a:effectLst/>
                        </a:rPr>
                        <a:t>30.7</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dirty="0">
                          <a:effectLst/>
                        </a:rPr>
                        <a:t>19.1</a:t>
                      </a:r>
                      <a:endParaRPr lang="en-GB" sz="900" b="0" i="0" u="none" strike="noStrike" dirty="0">
                        <a:solidFill>
                          <a:srgbClr val="000000"/>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dirty="0">
                          <a:effectLst/>
                        </a:rPr>
                        <a:t>35.0</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b="1" u="none" strike="noStrike" dirty="0">
                          <a:effectLst/>
                        </a:rPr>
                        <a:t>16.4</a:t>
                      </a:r>
                      <a:endParaRPr lang="en-GB" sz="900" b="1" i="0" u="none" strike="noStrike" dirty="0">
                        <a:solidFill>
                          <a:srgbClr val="000000"/>
                        </a:solidFill>
                        <a:effectLst/>
                        <a:latin typeface="Calibri"/>
                      </a:endParaRPr>
                    </a:p>
                  </a:txBody>
                  <a:tcPr marL="4876" marR="4876" marT="4876"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r>
              <a:tr h="190584">
                <a:tc>
                  <a:txBody>
                    <a:bodyPr/>
                    <a:lstStyle/>
                    <a:p>
                      <a:pPr algn="l" fontAlgn="ctr"/>
                      <a:r>
                        <a:rPr lang="en-GB" sz="900" u="none" strike="noStrike" dirty="0" smtClean="0">
                          <a:effectLst/>
                        </a:rPr>
                        <a:t>Rural</a:t>
                      </a:r>
                      <a:endParaRPr lang="en-GB" sz="900" b="0" i="0" u="none" strike="noStrike" dirty="0">
                        <a:solidFill>
                          <a:srgbClr val="000000"/>
                        </a:solidFill>
                        <a:effectLst/>
                        <a:latin typeface="Calibri"/>
                      </a:endParaRPr>
                    </a:p>
                  </a:txBody>
                  <a:tcPr marL="4876" marR="4876" marT="4876" marB="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u="none" strike="noStrike" dirty="0">
                          <a:effectLst/>
                        </a:rPr>
                        <a:t>19.2</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b="1" u="none" strike="noStrike" dirty="0">
                          <a:effectLst/>
                        </a:rPr>
                        <a:t>32.5</a:t>
                      </a:r>
                      <a:endParaRPr lang="en-GB" sz="900" b="1" i="0" u="none" strike="noStrike" dirty="0">
                        <a:solidFill>
                          <a:srgbClr val="000000"/>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u="none" strike="noStrike" dirty="0">
                          <a:effectLst/>
                        </a:rPr>
                        <a:t>22.4</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b="1" u="none" strike="noStrike" dirty="0">
                          <a:effectLst/>
                        </a:rPr>
                        <a:t>32.0</a:t>
                      </a:r>
                      <a:endParaRPr lang="en-GB" sz="900" b="1" i="0" u="none" strike="noStrike" dirty="0">
                        <a:solidFill>
                          <a:srgbClr val="000000"/>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u="none" strike="noStrike">
                          <a:effectLst/>
                        </a:rPr>
                        <a:t>19.9</a:t>
                      </a:r>
                      <a:endParaRPr lang="en-GB" sz="900" b="0" i="0" u="none" strike="noStrike">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900" b="1" u="none" strike="noStrike" dirty="0">
                          <a:effectLst/>
                        </a:rPr>
                        <a:t>29.8</a:t>
                      </a:r>
                      <a:endParaRPr lang="en-GB" sz="900" b="1" i="0" u="none" strike="noStrike" dirty="0">
                        <a:solidFill>
                          <a:srgbClr val="000000"/>
                        </a:solidFill>
                        <a:effectLst/>
                        <a:latin typeface="Calibri"/>
                      </a:endParaRPr>
                    </a:p>
                  </a:txBody>
                  <a:tcPr marL="4876" marR="4876" marT="4876" marB="0" anchor="b">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r>
              <a:tr h="190584">
                <a:tc>
                  <a:txBody>
                    <a:bodyPr/>
                    <a:lstStyle/>
                    <a:p>
                      <a:pPr algn="l" fontAlgn="ctr"/>
                      <a:r>
                        <a:rPr lang="en-GB" sz="900" u="none" strike="noStrike" dirty="0" smtClean="0">
                          <a:effectLst/>
                        </a:rPr>
                        <a:t>Urban</a:t>
                      </a:r>
                      <a:endParaRPr lang="en-GB" sz="900" b="0" i="0" u="none" strike="noStrike" dirty="0">
                        <a:solidFill>
                          <a:srgbClr val="000000"/>
                        </a:solidFill>
                        <a:effectLst/>
                        <a:latin typeface="Calibri"/>
                      </a:endParaRPr>
                    </a:p>
                  </a:txBody>
                  <a:tcPr marL="4876" marR="4876" marT="4876"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u="none" strike="noStrike" dirty="0">
                          <a:effectLst/>
                        </a:rPr>
                        <a:t>26.8</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b="1" u="none" strike="noStrike" dirty="0">
                          <a:effectLst/>
                        </a:rPr>
                        <a:t>22.5</a:t>
                      </a:r>
                      <a:endParaRPr lang="en-GB" sz="900" b="1" i="0" u="none" strike="noStrike" dirty="0">
                        <a:solidFill>
                          <a:srgbClr val="000000"/>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u="none" strike="noStrike" dirty="0">
                          <a:effectLst/>
                        </a:rPr>
                        <a:t>25.6</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b="1" u="none" strike="noStrike" dirty="0">
                          <a:effectLst/>
                        </a:rPr>
                        <a:t>22.3</a:t>
                      </a:r>
                      <a:endParaRPr lang="en-GB" sz="900" b="1" i="0" u="none" strike="noStrike" dirty="0">
                        <a:solidFill>
                          <a:srgbClr val="000000"/>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u="none" strike="noStrike" dirty="0">
                          <a:effectLst/>
                        </a:rPr>
                        <a:t>26.5</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900" b="1" u="none" strike="noStrike" dirty="0">
                          <a:effectLst/>
                        </a:rPr>
                        <a:t>23.6</a:t>
                      </a:r>
                      <a:endParaRPr lang="en-GB" sz="900" b="1" i="0" u="none" strike="noStrike" dirty="0">
                        <a:solidFill>
                          <a:srgbClr val="000000"/>
                        </a:solidFill>
                        <a:effectLst/>
                        <a:latin typeface="Calibri"/>
                      </a:endParaRPr>
                    </a:p>
                  </a:txBody>
                  <a:tcPr marL="4876" marR="4876" marT="4876"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0584">
                <a:tc>
                  <a:txBody>
                    <a:bodyPr/>
                    <a:lstStyle/>
                    <a:p>
                      <a:pPr algn="l" fontAlgn="ctr"/>
                      <a:r>
                        <a:rPr lang="en-GB" sz="900" u="none" strike="noStrike" dirty="0" smtClean="0">
                          <a:effectLst/>
                        </a:rPr>
                        <a:t>Workless </a:t>
                      </a:r>
                      <a:r>
                        <a:rPr lang="en-GB" sz="900" u="none" strike="noStrike" dirty="0" err="1" smtClean="0">
                          <a:effectLst/>
                        </a:rPr>
                        <a:t>hh</a:t>
                      </a:r>
                      <a:endParaRPr lang="en-GB" sz="900" b="0" i="0" u="none" strike="noStrike" dirty="0">
                        <a:solidFill>
                          <a:srgbClr val="000000"/>
                        </a:solidFill>
                        <a:effectLst/>
                        <a:latin typeface="Calibri"/>
                      </a:endParaRPr>
                    </a:p>
                  </a:txBody>
                  <a:tcPr marL="4876" marR="4876" marT="4876" marB="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u="none" strike="noStrike">
                          <a:effectLst/>
                        </a:rPr>
                        <a:t>45.5</a:t>
                      </a:r>
                      <a:endParaRPr lang="en-GB" sz="900" b="0" i="0" u="none" strike="noStrike">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b="1" u="none" strike="noStrike" dirty="0">
                          <a:effectLst/>
                        </a:rPr>
                        <a:t>12.4</a:t>
                      </a:r>
                      <a:endParaRPr lang="en-GB" sz="900" b="1" i="0" u="none" strike="noStrike" dirty="0">
                        <a:solidFill>
                          <a:srgbClr val="000000"/>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u="none" strike="noStrike">
                          <a:effectLst/>
                        </a:rPr>
                        <a:t>39.5</a:t>
                      </a:r>
                      <a:endParaRPr lang="en-GB" sz="900" b="0" i="0" u="none" strike="noStrike">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b="1" u="none" strike="noStrike" dirty="0">
                          <a:effectLst/>
                        </a:rPr>
                        <a:t>19.8</a:t>
                      </a:r>
                      <a:endParaRPr lang="en-GB" sz="900" b="1" i="0" u="none" strike="noStrike" dirty="0">
                        <a:solidFill>
                          <a:srgbClr val="000000"/>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u="none" strike="noStrike" dirty="0">
                          <a:effectLst/>
                        </a:rPr>
                        <a:t>44.5</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900" u="none" strike="noStrike" dirty="0">
                          <a:effectLst/>
                        </a:rPr>
                        <a:t>12.5</a:t>
                      </a:r>
                      <a:endParaRPr lang="en-GB" sz="900" b="0" i="0" u="none" strike="noStrike" dirty="0">
                        <a:solidFill>
                          <a:srgbClr val="000000"/>
                        </a:solidFill>
                        <a:effectLst/>
                        <a:latin typeface="Calibri"/>
                      </a:endParaRPr>
                    </a:p>
                  </a:txBody>
                  <a:tcPr marL="4876" marR="4876" marT="4876" marB="0" anchor="b">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r>
              <a:tr h="190584">
                <a:tc>
                  <a:txBody>
                    <a:bodyPr/>
                    <a:lstStyle/>
                    <a:p>
                      <a:pPr algn="l" fontAlgn="ctr"/>
                      <a:r>
                        <a:rPr lang="en-GB" sz="900" u="none" strike="noStrike" dirty="0" smtClean="0">
                          <a:effectLst/>
                        </a:rPr>
                        <a:t>Female </a:t>
                      </a:r>
                      <a:r>
                        <a:rPr lang="en-GB" sz="900" u="none" strike="noStrike" dirty="0">
                          <a:effectLst/>
                        </a:rPr>
                        <a:t>head</a:t>
                      </a:r>
                      <a:endParaRPr lang="en-GB" sz="900" b="0" i="0" u="none" strike="noStrike" dirty="0">
                        <a:solidFill>
                          <a:srgbClr val="000000"/>
                        </a:solidFill>
                        <a:effectLst/>
                        <a:latin typeface="Calibri"/>
                      </a:endParaRPr>
                    </a:p>
                  </a:txBody>
                  <a:tcPr marL="4876" marR="4876" marT="4876"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dirty="0">
                          <a:effectLst/>
                        </a:rPr>
                        <a:t>34.4</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b="1" u="none" strike="noStrike" dirty="0">
                          <a:effectLst/>
                        </a:rPr>
                        <a:t>16.9</a:t>
                      </a:r>
                      <a:endParaRPr lang="en-GB" sz="900" b="1" i="0" u="none" strike="noStrike" dirty="0">
                        <a:solidFill>
                          <a:srgbClr val="000000"/>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dirty="0">
                          <a:effectLst/>
                        </a:rPr>
                        <a:t>28.9</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b="0" u="none" strike="noStrike" dirty="0">
                          <a:effectLst/>
                        </a:rPr>
                        <a:t>20.8</a:t>
                      </a:r>
                      <a:endParaRPr lang="en-GB" sz="900" b="0" i="0" u="none" strike="noStrike" dirty="0">
                        <a:solidFill>
                          <a:srgbClr val="000000"/>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dirty="0">
                          <a:effectLst/>
                        </a:rPr>
                        <a:t>34.6</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dirty="0">
                          <a:effectLst/>
                        </a:rPr>
                        <a:t>17.4</a:t>
                      </a:r>
                      <a:endParaRPr lang="en-GB" sz="900" b="0" i="0" u="none" strike="noStrike" dirty="0">
                        <a:solidFill>
                          <a:srgbClr val="000000"/>
                        </a:solidFill>
                        <a:effectLst/>
                        <a:latin typeface="Calibri"/>
                      </a:endParaRPr>
                    </a:p>
                  </a:txBody>
                  <a:tcPr marL="4876" marR="4876" marT="4876"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85000"/>
                      </a:schemeClr>
                    </a:solidFill>
                  </a:tcPr>
                </a:tc>
              </a:tr>
              <a:tr h="190584">
                <a:tc>
                  <a:txBody>
                    <a:bodyPr/>
                    <a:lstStyle/>
                    <a:p>
                      <a:pPr algn="l" fontAlgn="ctr"/>
                      <a:r>
                        <a:rPr lang="en-GB" sz="900" u="none" strike="noStrike" dirty="0">
                          <a:effectLst/>
                        </a:rPr>
                        <a:t>M</a:t>
                      </a:r>
                      <a:r>
                        <a:rPr lang="en-GB" sz="900" u="none" strike="noStrike" dirty="0" smtClean="0">
                          <a:effectLst/>
                        </a:rPr>
                        <a:t>ale </a:t>
                      </a:r>
                      <a:r>
                        <a:rPr lang="en-GB" sz="900" u="none" strike="noStrike" dirty="0">
                          <a:effectLst/>
                        </a:rPr>
                        <a:t>head</a:t>
                      </a:r>
                      <a:endParaRPr lang="en-GB" sz="900" b="0" i="0" u="none" strike="noStrike" dirty="0">
                        <a:solidFill>
                          <a:srgbClr val="000000"/>
                        </a:solidFill>
                        <a:effectLst/>
                        <a:latin typeface="Calibri"/>
                      </a:endParaRPr>
                    </a:p>
                  </a:txBody>
                  <a:tcPr marL="4876" marR="4876" marT="4876"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a:effectLst/>
                        </a:rPr>
                        <a:t>19.1</a:t>
                      </a:r>
                      <a:endParaRPr lang="en-GB" sz="900" b="0" i="0" u="none" strike="noStrike">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b="1" u="none" strike="noStrike" dirty="0">
                          <a:effectLst/>
                        </a:rPr>
                        <a:t>30.1</a:t>
                      </a:r>
                      <a:endParaRPr lang="en-GB" sz="900" b="1" i="0" u="none" strike="noStrike" dirty="0">
                        <a:solidFill>
                          <a:srgbClr val="000000"/>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a:effectLst/>
                        </a:rPr>
                        <a:t>22.5</a:t>
                      </a:r>
                      <a:endParaRPr lang="en-GB" sz="900" b="0" i="0" u="none" strike="noStrike">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a:effectLst/>
                        </a:rPr>
                        <a:t>27.6</a:t>
                      </a:r>
                      <a:endParaRPr lang="en-GB" sz="900" b="0" i="0" u="none" strike="noStrike">
                        <a:solidFill>
                          <a:srgbClr val="000000"/>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dirty="0">
                          <a:effectLst/>
                        </a:rPr>
                        <a:t>19.0</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pPr algn="ctr" fontAlgn="b"/>
                      <a:r>
                        <a:rPr lang="en-GB" sz="900" u="none" strike="noStrike" dirty="0">
                          <a:effectLst/>
                        </a:rPr>
                        <a:t>29.8</a:t>
                      </a:r>
                      <a:endParaRPr lang="en-GB" sz="900" b="0" i="0" u="none" strike="noStrike" dirty="0">
                        <a:solidFill>
                          <a:srgbClr val="000000"/>
                        </a:solidFill>
                        <a:effectLst/>
                        <a:latin typeface="Calibri"/>
                      </a:endParaRPr>
                    </a:p>
                  </a:txBody>
                  <a:tcPr marL="4876" marR="4876" marT="4876"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r>
              <a:tr h="190584">
                <a:tc>
                  <a:txBody>
                    <a:bodyPr/>
                    <a:lstStyle/>
                    <a:p>
                      <a:pPr algn="l" fontAlgn="ctr"/>
                      <a:r>
                        <a:rPr lang="en-GB" sz="900" u="none" strike="noStrike" dirty="0" smtClean="0">
                          <a:effectLst/>
                        </a:rPr>
                        <a:t>Ethnic</a:t>
                      </a:r>
                      <a:endParaRPr lang="en-GB" sz="900" b="0" i="0" u="none" strike="noStrike" dirty="0">
                        <a:solidFill>
                          <a:srgbClr val="000000"/>
                        </a:solidFill>
                        <a:effectLst/>
                        <a:latin typeface="Calibri"/>
                      </a:endParaRPr>
                    </a:p>
                  </a:txBody>
                  <a:tcPr marL="4876" marR="4876" marT="4876" marB="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900" u="none" strike="noStrike" dirty="0">
                          <a:effectLst/>
                        </a:rPr>
                        <a:t>27.3</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u="none" strike="noStrike" dirty="0">
                          <a:effectLst/>
                        </a:rPr>
                        <a:t>21.1</a:t>
                      </a:r>
                      <a:endParaRPr lang="en-GB" sz="900" b="0" i="0" u="none" strike="noStrike" dirty="0">
                        <a:solidFill>
                          <a:srgbClr val="000000"/>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u="none" strike="noStrike" dirty="0">
                          <a:effectLst/>
                        </a:rPr>
                        <a:t>27.3</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u="none" strike="noStrike" dirty="0">
                          <a:effectLst/>
                        </a:rPr>
                        <a:t>25.9</a:t>
                      </a:r>
                      <a:endParaRPr lang="en-GB" sz="900" b="0" i="0" u="none" strike="noStrike" dirty="0">
                        <a:solidFill>
                          <a:srgbClr val="000000"/>
                        </a:solidFill>
                        <a:effectLst/>
                        <a:latin typeface="Calibri"/>
                      </a:endParaRPr>
                    </a:p>
                  </a:txBody>
                  <a:tcPr marL="4876" marR="4876" marT="4876"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u="none" strike="noStrike" dirty="0">
                          <a:effectLst/>
                        </a:rPr>
                        <a:t>22.8</a:t>
                      </a:r>
                      <a:endParaRPr lang="en-GB" sz="900" b="0" i="0" u="none" strike="noStrike" dirty="0">
                        <a:solidFill>
                          <a:srgbClr val="000000"/>
                        </a:solidFill>
                        <a:effectLst/>
                        <a:latin typeface="Calibri"/>
                      </a:endParaRPr>
                    </a:p>
                  </a:txBody>
                  <a:tcPr marL="4876" marR="4876" marT="4876"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b"/>
                      <a:r>
                        <a:rPr lang="en-GB" sz="900" u="none" strike="noStrike" dirty="0">
                          <a:effectLst/>
                        </a:rPr>
                        <a:t>23.8</a:t>
                      </a:r>
                      <a:endParaRPr lang="en-GB" sz="900" b="0" i="0" u="none" strike="noStrike" dirty="0">
                        <a:solidFill>
                          <a:srgbClr val="000000"/>
                        </a:solidFill>
                        <a:effectLst/>
                        <a:latin typeface="Calibri"/>
                      </a:endParaRPr>
                    </a:p>
                  </a:txBody>
                  <a:tcPr marL="4876" marR="4876" marT="4876" marB="0" anchor="b">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tr>
            </a:tbl>
          </a:graphicData>
        </a:graphic>
      </p:graphicFrame>
      <p:sp>
        <p:nvSpPr>
          <p:cNvPr id="4" name="Slide Number Placeholder 3"/>
          <p:cNvSpPr>
            <a:spLocks noGrp="1"/>
          </p:cNvSpPr>
          <p:nvPr>
            <p:ph type="sldNum" sz="quarter" idx="12"/>
          </p:nvPr>
        </p:nvSpPr>
        <p:spPr/>
        <p:txBody>
          <a:bodyPr/>
          <a:lstStyle/>
          <a:p>
            <a:pPr>
              <a:defRPr/>
            </a:pPr>
            <a:fld id="{96B4C940-7C89-4472-B00D-817071D1AD49}" type="slidenum">
              <a:rPr lang="en-GB" smtClean="0"/>
              <a:pPr>
                <a:defRPr/>
              </a:pPr>
              <a:t>14</a:t>
            </a:fld>
            <a:endParaRPr lang="en-GB"/>
          </a:p>
        </p:txBody>
      </p:sp>
      <p:sp>
        <p:nvSpPr>
          <p:cNvPr id="7" name="Title 1"/>
          <p:cNvSpPr txBox="1">
            <a:spLocks/>
          </p:cNvSpPr>
          <p:nvPr/>
        </p:nvSpPr>
        <p:spPr bwMode="auto">
          <a:xfrm>
            <a:off x="53975" y="9745"/>
            <a:ext cx="4248150" cy="323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22837" rIns="45674" bIns="22837" numCol="1" anchor="t" anchorCtr="0" compatLnSpc="1">
            <a:prstTxWarp prst="textNoShape">
              <a:avLst/>
            </a:prstTxWarp>
          </a:bodyPr>
          <a:lstStyle>
            <a:lvl1pPr algn="l" defTabSz="457200" rtl="0" eaLnBrk="0" fontAlgn="base" hangingPunct="0">
              <a:spcBef>
                <a:spcPct val="0"/>
              </a:spcBef>
              <a:spcAft>
                <a:spcPct val="0"/>
              </a:spcAft>
              <a:defRPr>
                <a:solidFill>
                  <a:schemeClr val="tx2"/>
                </a:solidFill>
                <a:latin typeface="+mj-lt"/>
                <a:ea typeface="+mj-ea"/>
                <a:cs typeface="+mj-cs"/>
              </a:defRPr>
            </a:lvl1pPr>
            <a:lvl2pPr algn="l" defTabSz="457200" rtl="0" eaLnBrk="0" fontAlgn="base" hangingPunct="0">
              <a:spcBef>
                <a:spcPct val="0"/>
              </a:spcBef>
              <a:spcAft>
                <a:spcPct val="0"/>
              </a:spcAft>
              <a:defRPr>
                <a:solidFill>
                  <a:schemeClr val="tx2"/>
                </a:solidFill>
                <a:latin typeface="Georgia" pitchFamily="18" charset="0"/>
                <a:ea typeface="ＭＳ Ｐゴシック" pitchFamily="34" charset="-128"/>
              </a:defRPr>
            </a:lvl2pPr>
            <a:lvl3pPr algn="l" defTabSz="457200" rtl="0" eaLnBrk="0" fontAlgn="base" hangingPunct="0">
              <a:spcBef>
                <a:spcPct val="0"/>
              </a:spcBef>
              <a:spcAft>
                <a:spcPct val="0"/>
              </a:spcAft>
              <a:defRPr>
                <a:solidFill>
                  <a:schemeClr val="tx2"/>
                </a:solidFill>
                <a:latin typeface="Georgia" pitchFamily="18" charset="0"/>
                <a:ea typeface="ＭＳ Ｐゴシック" pitchFamily="34" charset="-128"/>
              </a:defRPr>
            </a:lvl3pPr>
            <a:lvl4pPr algn="l" defTabSz="457200" rtl="0" eaLnBrk="0" fontAlgn="base" hangingPunct="0">
              <a:spcBef>
                <a:spcPct val="0"/>
              </a:spcBef>
              <a:spcAft>
                <a:spcPct val="0"/>
              </a:spcAft>
              <a:defRPr>
                <a:solidFill>
                  <a:schemeClr val="tx2"/>
                </a:solidFill>
                <a:latin typeface="Georgia" pitchFamily="18" charset="0"/>
                <a:ea typeface="ＭＳ Ｐゴシック" pitchFamily="34" charset="-128"/>
              </a:defRPr>
            </a:lvl4pPr>
            <a:lvl5pPr algn="l" defTabSz="457200" rtl="0" eaLnBrk="0" fontAlgn="base" hangingPunct="0">
              <a:spcBef>
                <a:spcPct val="0"/>
              </a:spcBef>
              <a:spcAft>
                <a:spcPct val="0"/>
              </a:spcAft>
              <a:defRPr>
                <a:solidFill>
                  <a:schemeClr val="tx2"/>
                </a:solidFill>
                <a:latin typeface="Georgia" pitchFamily="18" charset="0"/>
                <a:ea typeface="ＭＳ Ｐゴシック" pitchFamily="34" charset="-128"/>
              </a:defRPr>
            </a:lvl5pPr>
            <a:lvl6pPr marL="457200" algn="l" defTabSz="457200" rtl="0" fontAlgn="base">
              <a:spcBef>
                <a:spcPct val="0"/>
              </a:spcBef>
              <a:spcAft>
                <a:spcPct val="0"/>
              </a:spcAft>
              <a:defRPr>
                <a:solidFill>
                  <a:schemeClr val="tx2"/>
                </a:solidFill>
                <a:latin typeface="Georgia" pitchFamily="18" charset="0"/>
                <a:ea typeface="ＭＳ Ｐゴシック" pitchFamily="34" charset="-128"/>
              </a:defRPr>
            </a:lvl6pPr>
            <a:lvl7pPr marL="914400" algn="l" defTabSz="457200" rtl="0" fontAlgn="base">
              <a:spcBef>
                <a:spcPct val="0"/>
              </a:spcBef>
              <a:spcAft>
                <a:spcPct val="0"/>
              </a:spcAft>
              <a:defRPr>
                <a:solidFill>
                  <a:schemeClr val="tx2"/>
                </a:solidFill>
                <a:latin typeface="Georgia" pitchFamily="18" charset="0"/>
                <a:ea typeface="ＭＳ Ｐゴシック" pitchFamily="34" charset="-128"/>
              </a:defRPr>
            </a:lvl7pPr>
            <a:lvl8pPr marL="1371600" algn="l" defTabSz="457200" rtl="0" fontAlgn="base">
              <a:spcBef>
                <a:spcPct val="0"/>
              </a:spcBef>
              <a:spcAft>
                <a:spcPct val="0"/>
              </a:spcAft>
              <a:defRPr>
                <a:solidFill>
                  <a:schemeClr val="tx2"/>
                </a:solidFill>
                <a:latin typeface="Georgia" pitchFamily="18" charset="0"/>
                <a:ea typeface="ＭＳ Ｐゴシック" pitchFamily="34" charset="-128"/>
              </a:defRPr>
            </a:lvl8pPr>
            <a:lvl9pPr marL="1828800" algn="l" defTabSz="457200" rtl="0" fontAlgn="base">
              <a:spcBef>
                <a:spcPct val="0"/>
              </a:spcBef>
              <a:spcAft>
                <a:spcPct val="0"/>
              </a:spcAft>
              <a:defRPr>
                <a:solidFill>
                  <a:schemeClr val="tx2"/>
                </a:solidFill>
                <a:latin typeface="Georgia" pitchFamily="18" charset="0"/>
                <a:ea typeface="ＭＳ Ｐゴシック" pitchFamily="34" charset="-128"/>
              </a:defRPr>
            </a:lvl9pPr>
          </a:lstStyle>
          <a:p>
            <a:r>
              <a:rPr lang="en-US" sz="1200" dirty="0" smtClean="0"/>
              <a:t>Row percent of </a:t>
            </a:r>
            <a:r>
              <a:rPr lang="en-US" sz="1200" dirty="0" err="1" smtClean="0"/>
              <a:t>hh</a:t>
            </a:r>
            <a:r>
              <a:rPr lang="en-US" sz="1200" dirty="0" smtClean="0"/>
              <a:t> in low (&lt;=25</a:t>
            </a:r>
            <a:r>
              <a:rPr lang="en-US" sz="1200" baseline="30000" dirty="0" smtClean="0"/>
              <a:t>th</a:t>
            </a:r>
            <a:r>
              <a:rPr lang="en-US" sz="1200" dirty="0" smtClean="0"/>
              <a:t> percentile) and high (75</a:t>
            </a:r>
            <a:r>
              <a:rPr lang="en-US" sz="1200" baseline="30000" dirty="0" smtClean="0"/>
              <a:t>th</a:t>
            </a:r>
            <a:r>
              <a:rPr lang="en-US" sz="1200" dirty="0" smtClean="0"/>
              <a:t> percentile +) CO2 emission groups by </a:t>
            </a:r>
            <a:r>
              <a:rPr lang="en-US" sz="1200" dirty="0" err="1" smtClean="0"/>
              <a:t>hh</a:t>
            </a:r>
            <a:r>
              <a:rPr lang="en-US" sz="1200" dirty="0" smtClean="0"/>
              <a:t> characteristic </a:t>
            </a:r>
          </a:p>
        </p:txBody>
      </p:sp>
      <p:sp>
        <p:nvSpPr>
          <p:cNvPr id="3" name="TextBox 2"/>
          <p:cNvSpPr txBox="1"/>
          <p:nvPr/>
        </p:nvSpPr>
        <p:spPr>
          <a:xfrm>
            <a:off x="125760" y="3257819"/>
            <a:ext cx="4320480" cy="184666"/>
          </a:xfrm>
          <a:prstGeom prst="rect">
            <a:avLst/>
          </a:prstGeom>
          <a:noFill/>
        </p:spPr>
        <p:txBody>
          <a:bodyPr wrap="square" rtlCol="0">
            <a:spAutoFit/>
          </a:bodyPr>
          <a:lstStyle/>
          <a:p>
            <a:r>
              <a:rPr lang="en-GB" dirty="0" smtClean="0"/>
              <a:t>Note: The table provides row percentages. I.e.  0 values for home energy and transport are included.</a:t>
            </a:r>
            <a:endParaRPr lang="en-GB" dirty="0"/>
          </a:p>
        </p:txBody>
      </p:sp>
    </p:spTree>
    <p:extLst>
      <p:ext uri="{BB962C8B-B14F-4D97-AF65-F5344CB8AC3E}">
        <p14:creationId xmlns:p14="http://schemas.microsoft.com/office/powerpoint/2010/main" val="3374929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a:xfrm>
            <a:off x="125413" y="-1"/>
            <a:ext cx="4248150" cy="414387"/>
          </a:xfrm>
        </p:spPr>
        <p:txBody>
          <a:bodyPr/>
          <a:lstStyle/>
          <a:p>
            <a:r>
              <a:rPr lang="en-GB" sz="1200" dirty="0" smtClean="0"/>
              <a:t>3	Log CO2 emissions and socio-economic factors; OLS</a:t>
            </a:r>
          </a:p>
        </p:txBody>
      </p:sp>
      <p:sp>
        <p:nvSpPr>
          <p:cNvPr id="4" name="Slide Number Placeholder 3"/>
          <p:cNvSpPr>
            <a:spLocks noGrp="1"/>
          </p:cNvSpPr>
          <p:nvPr>
            <p:ph type="sldNum" sz="quarter" idx="12"/>
          </p:nvPr>
        </p:nvSpPr>
        <p:spPr/>
        <p:txBody>
          <a:bodyPr/>
          <a:lstStyle/>
          <a:p>
            <a:pPr>
              <a:defRPr/>
            </a:pPr>
            <a:fld id="{C24E23D8-E19C-49E8-8747-9255462DE844}" type="slidenum">
              <a:rPr lang="en-GB" smtClean="0"/>
              <a:pPr>
                <a:defRPr/>
              </a:pPr>
              <a:t>15</a:t>
            </a:fld>
            <a:endParaRPr lang="en-GB"/>
          </a:p>
        </p:txBody>
      </p:sp>
      <p:sp>
        <p:nvSpPr>
          <p:cNvPr id="7" name="TextBox 4"/>
          <p:cNvSpPr txBox="1">
            <a:spLocks noChangeArrowheads="1"/>
          </p:cNvSpPr>
          <p:nvPr/>
        </p:nvSpPr>
        <p:spPr bwMode="auto">
          <a:xfrm>
            <a:off x="10984" y="3185255"/>
            <a:ext cx="45072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600">
                <a:solidFill>
                  <a:schemeClr val="tx1"/>
                </a:solidFill>
                <a:latin typeface="Lucida Sans" pitchFamily="34" charset="0"/>
                <a:ea typeface="MS PGothic" pitchFamily="34" charset="-128"/>
              </a:defRPr>
            </a:lvl1pPr>
            <a:lvl2pPr marL="742950" indent="-285750">
              <a:defRPr sz="600">
                <a:solidFill>
                  <a:schemeClr val="tx1"/>
                </a:solidFill>
                <a:latin typeface="Lucida Sans" pitchFamily="34" charset="0"/>
                <a:ea typeface="MS PGothic" pitchFamily="34" charset="-128"/>
              </a:defRPr>
            </a:lvl2pPr>
            <a:lvl3pPr marL="1143000" indent="-228600">
              <a:defRPr sz="600">
                <a:solidFill>
                  <a:schemeClr val="tx1"/>
                </a:solidFill>
                <a:latin typeface="Lucida Sans" pitchFamily="34" charset="0"/>
                <a:ea typeface="MS PGothic" pitchFamily="34" charset="-128"/>
              </a:defRPr>
            </a:lvl3pPr>
            <a:lvl4pPr marL="1600200" indent="-228600">
              <a:defRPr sz="600">
                <a:solidFill>
                  <a:schemeClr val="tx1"/>
                </a:solidFill>
                <a:latin typeface="Lucida Sans" pitchFamily="34" charset="0"/>
                <a:ea typeface="MS PGothic" pitchFamily="34" charset="-128"/>
              </a:defRPr>
            </a:lvl4pPr>
            <a:lvl5pPr marL="2057400" indent="-228600">
              <a:defRPr sz="6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6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6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6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600">
                <a:solidFill>
                  <a:schemeClr val="tx1"/>
                </a:solidFill>
                <a:latin typeface="Lucida Sans" pitchFamily="34" charset="0"/>
                <a:ea typeface="MS PGothic" pitchFamily="34" charset="-128"/>
              </a:defRPr>
            </a:lvl9pPr>
          </a:lstStyle>
          <a:p>
            <a:r>
              <a:rPr lang="en-GB" sz="800" dirty="0" smtClean="0">
                <a:latin typeface="Times New Roman" pitchFamily="18" charset="0"/>
                <a:cs typeface="Times New Roman" pitchFamily="18" charset="0"/>
              </a:rPr>
              <a:t>Bold printed coefficients significant at 1 % level, results conditional on household composition</a:t>
            </a:r>
            <a:endParaRPr lang="en-GB" sz="800" dirty="0"/>
          </a:p>
        </p:txBody>
      </p:sp>
      <p:graphicFrame>
        <p:nvGraphicFramePr>
          <p:cNvPr id="5" name="Table 4"/>
          <p:cNvGraphicFramePr>
            <a:graphicFrameLocks noGrp="1"/>
          </p:cNvGraphicFramePr>
          <p:nvPr>
            <p:extLst>
              <p:ext uri="{D42A27DB-BD31-4B8C-83A1-F6EECF244321}">
                <p14:modId xmlns:p14="http://schemas.microsoft.com/office/powerpoint/2010/main" val="749662673"/>
              </p:ext>
            </p:extLst>
          </p:nvPr>
        </p:nvGraphicFramePr>
        <p:xfrm>
          <a:off x="197768" y="205835"/>
          <a:ext cx="4320477" cy="2979420"/>
        </p:xfrm>
        <a:graphic>
          <a:graphicData uri="http://schemas.openxmlformats.org/drawingml/2006/table">
            <a:tbl>
              <a:tblPr>
                <a:tableStyleId>{5C22544A-7EE6-4342-B048-85BDC9FD1C3A}</a:tableStyleId>
              </a:tblPr>
              <a:tblGrid>
                <a:gridCol w="965229"/>
                <a:gridCol w="785271"/>
                <a:gridCol w="856659"/>
                <a:gridCol w="856659"/>
                <a:gridCol w="856659"/>
              </a:tblGrid>
              <a:tr h="195965">
                <a:tc>
                  <a:txBody>
                    <a:bodyPr/>
                    <a:lstStyle/>
                    <a:p>
                      <a:pPr>
                        <a:lnSpc>
                          <a:spcPct val="115000"/>
                        </a:lnSpc>
                        <a:spcAft>
                          <a:spcPts val="0"/>
                        </a:spcAft>
                      </a:pPr>
                      <a:r>
                        <a:rPr lang="en-GB" sz="1000" dirty="0">
                          <a:effectLst/>
                        </a:rPr>
                        <a:t>VARIABLES</a:t>
                      </a:r>
                      <a:endParaRPr lang="en-GB" sz="1000" dirty="0">
                        <a:effectLst/>
                        <a:latin typeface="Calibri"/>
                        <a:ea typeface="SimSun"/>
                        <a:cs typeface="Arial"/>
                      </a:endParaRPr>
                    </a:p>
                  </a:txBody>
                  <a:tcPr marL="25823" marR="25823" marT="0" marB="0"/>
                </a:tc>
                <a:tc>
                  <a:txBody>
                    <a:bodyPr/>
                    <a:lstStyle/>
                    <a:p>
                      <a:pPr algn="ctr">
                        <a:lnSpc>
                          <a:spcPct val="115000"/>
                        </a:lnSpc>
                        <a:spcAft>
                          <a:spcPts val="0"/>
                        </a:spcAft>
                      </a:pPr>
                      <a:r>
                        <a:rPr lang="en-GB" sz="1000" dirty="0" smtClean="0">
                          <a:effectLst/>
                        </a:rPr>
                        <a:t>Ln CO2</a:t>
                      </a:r>
                      <a:endParaRPr lang="en-GB" sz="1000" dirty="0">
                        <a:effectLst/>
                        <a:latin typeface="Calibri"/>
                        <a:ea typeface="SimSun"/>
                        <a:cs typeface="Arial"/>
                      </a:endParaRPr>
                    </a:p>
                  </a:txBody>
                  <a:tcPr marL="25823" marR="25823" marT="0" marB="0"/>
                </a:tc>
                <a:tc>
                  <a:txBody>
                    <a:bodyPr/>
                    <a:lstStyle/>
                    <a:p>
                      <a:pPr algn="ctr">
                        <a:lnSpc>
                          <a:spcPct val="115000"/>
                        </a:lnSpc>
                        <a:spcAft>
                          <a:spcPts val="0"/>
                        </a:spcAft>
                      </a:pPr>
                      <a:r>
                        <a:rPr lang="en-GB" sz="1000" dirty="0" smtClean="0">
                          <a:effectLst/>
                        </a:rPr>
                        <a:t>LN home energy</a:t>
                      </a:r>
                      <a:endParaRPr lang="en-GB" sz="1000" dirty="0">
                        <a:effectLst/>
                        <a:latin typeface="Calibri"/>
                        <a:ea typeface="SimSun"/>
                        <a:cs typeface="Arial"/>
                      </a:endParaRPr>
                    </a:p>
                  </a:txBody>
                  <a:tcPr marL="25823" marR="25823" marT="0" marB="0"/>
                </a:tc>
                <a:tc>
                  <a:txBody>
                    <a:bodyPr/>
                    <a:lstStyle/>
                    <a:p>
                      <a:pPr algn="ctr">
                        <a:lnSpc>
                          <a:spcPct val="115000"/>
                        </a:lnSpc>
                        <a:spcAft>
                          <a:spcPts val="0"/>
                        </a:spcAft>
                      </a:pPr>
                      <a:r>
                        <a:rPr lang="en-GB" sz="1000" dirty="0" smtClean="0">
                          <a:effectLst/>
                        </a:rPr>
                        <a:t>Ln indirect emissions</a:t>
                      </a:r>
                      <a:endParaRPr lang="en-GB" sz="1000" dirty="0">
                        <a:effectLst/>
                        <a:latin typeface="Calibri"/>
                        <a:ea typeface="SimSun"/>
                        <a:cs typeface="Arial"/>
                      </a:endParaRPr>
                    </a:p>
                  </a:txBody>
                  <a:tcPr marL="25823" marR="25823" marT="0" marB="0"/>
                </a:tc>
                <a:tc>
                  <a:txBody>
                    <a:bodyPr/>
                    <a:lstStyle/>
                    <a:p>
                      <a:pPr algn="ctr">
                        <a:lnSpc>
                          <a:spcPct val="115000"/>
                        </a:lnSpc>
                        <a:spcAft>
                          <a:spcPts val="0"/>
                        </a:spcAft>
                      </a:pPr>
                      <a:r>
                        <a:rPr lang="en-GB" sz="1000" dirty="0" smtClean="0">
                          <a:effectLst/>
                        </a:rPr>
                        <a:t>Ln transport</a:t>
                      </a:r>
                      <a:endParaRPr lang="en-GB" sz="1000" dirty="0">
                        <a:effectLst/>
                        <a:latin typeface="Calibri"/>
                        <a:ea typeface="SimSun"/>
                        <a:cs typeface="Arial"/>
                      </a:endParaRPr>
                    </a:p>
                  </a:txBody>
                  <a:tcPr marL="25823" marR="25823" marT="0" marB="0"/>
                </a:tc>
              </a:tr>
              <a:tr h="157938">
                <a:tc>
                  <a:txBody>
                    <a:bodyPr/>
                    <a:lstStyle/>
                    <a:p>
                      <a:pPr>
                        <a:lnSpc>
                          <a:spcPct val="115000"/>
                        </a:lnSpc>
                        <a:spcAft>
                          <a:spcPts val="0"/>
                        </a:spcAft>
                      </a:pPr>
                      <a:r>
                        <a:rPr lang="en-GB" sz="1000" dirty="0" err="1" smtClean="0">
                          <a:effectLst/>
                        </a:rPr>
                        <a:t>Lnincome</a:t>
                      </a:r>
                      <a:endParaRPr lang="en-GB" sz="1000"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1" dirty="0">
                          <a:effectLst/>
                        </a:rPr>
                        <a:t>0.367</a:t>
                      </a:r>
                      <a:endParaRPr lang="en-GB" sz="1000" b="1"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1" dirty="0">
                          <a:effectLst/>
                        </a:rPr>
                        <a:t>0.122</a:t>
                      </a:r>
                      <a:endParaRPr lang="en-GB" sz="1000" b="1"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1" dirty="0">
                          <a:effectLst/>
                        </a:rPr>
                        <a:t>0.408</a:t>
                      </a:r>
                      <a:endParaRPr lang="en-GB" sz="1000" b="1"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1" dirty="0">
                          <a:effectLst/>
                        </a:rPr>
                        <a:t>0.529</a:t>
                      </a:r>
                      <a:endParaRPr lang="en-GB" sz="1000" b="1"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r>
              <a:tr h="157938">
                <a:tc>
                  <a:txBody>
                    <a:bodyPr/>
                    <a:lstStyle/>
                    <a:p>
                      <a:pPr>
                        <a:lnSpc>
                          <a:spcPct val="115000"/>
                        </a:lnSpc>
                        <a:spcAft>
                          <a:spcPts val="0"/>
                        </a:spcAft>
                      </a:pPr>
                      <a:r>
                        <a:rPr lang="en-GB" sz="1000" dirty="0" smtClean="0">
                          <a:effectLst/>
                        </a:rPr>
                        <a:t>Age</a:t>
                      </a:r>
                      <a:endParaRPr lang="en-GB" sz="1000"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000" b="1" dirty="0">
                          <a:effectLst/>
                        </a:rPr>
                        <a:t>0.011</a:t>
                      </a:r>
                      <a:endParaRPr lang="en-GB" sz="1000" b="1"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000" b="1" dirty="0">
                          <a:effectLst/>
                        </a:rPr>
                        <a:t>0.014</a:t>
                      </a:r>
                      <a:endParaRPr lang="en-GB" sz="1000" b="1"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000" b="1" dirty="0">
                          <a:effectLst/>
                        </a:rPr>
                        <a:t>0.008</a:t>
                      </a:r>
                      <a:endParaRPr lang="en-GB" sz="1000" b="1"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000" b="1" dirty="0">
                          <a:effectLst/>
                        </a:rPr>
                        <a:t>0.020</a:t>
                      </a:r>
                      <a:endParaRPr lang="en-GB" sz="1000" b="1"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r>
              <a:tr h="157938">
                <a:tc>
                  <a:txBody>
                    <a:bodyPr/>
                    <a:lstStyle/>
                    <a:p>
                      <a:pPr>
                        <a:lnSpc>
                          <a:spcPct val="115000"/>
                        </a:lnSpc>
                        <a:spcAft>
                          <a:spcPts val="0"/>
                        </a:spcAft>
                      </a:pPr>
                      <a:r>
                        <a:rPr lang="en-GB" sz="1000" dirty="0">
                          <a:effectLst/>
                        </a:rPr>
                        <a:t>age2_100</a:t>
                      </a:r>
                      <a:endParaRPr lang="en-GB" sz="1000" dirty="0">
                        <a:effectLst/>
                        <a:latin typeface="Calibri"/>
                        <a:ea typeface="SimSun"/>
                        <a:cs typeface="Arial"/>
                      </a:endParaRPr>
                    </a:p>
                  </a:txBody>
                  <a:tcPr marL="25823" marR="25823" marT="0" marB="0"/>
                </a:tc>
                <a:tc>
                  <a:txBody>
                    <a:bodyPr/>
                    <a:lstStyle/>
                    <a:p>
                      <a:pPr algn="ctr">
                        <a:lnSpc>
                          <a:spcPct val="115000"/>
                        </a:lnSpc>
                        <a:spcAft>
                          <a:spcPts val="0"/>
                        </a:spcAft>
                      </a:pPr>
                      <a:r>
                        <a:rPr lang="en-GB" sz="1000" b="1">
                          <a:effectLst/>
                        </a:rPr>
                        <a:t>-0.011</a:t>
                      </a:r>
                      <a:endParaRPr lang="en-GB" sz="1000" b="1">
                        <a:effectLst/>
                        <a:latin typeface="Calibri"/>
                        <a:ea typeface="SimSun"/>
                        <a:cs typeface="Arial"/>
                      </a:endParaRPr>
                    </a:p>
                  </a:txBody>
                  <a:tcPr marL="25823" marR="25823" marT="0" marB="0"/>
                </a:tc>
                <a:tc>
                  <a:txBody>
                    <a:bodyPr/>
                    <a:lstStyle/>
                    <a:p>
                      <a:pPr algn="ctr">
                        <a:lnSpc>
                          <a:spcPct val="115000"/>
                        </a:lnSpc>
                        <a:spcAft>
                          <a:spcPts val="0"/>
                        </a:spcAft>
                      </a:pPr>
                      <a:r>
                        <a:rPr lang="en-GB" sz="1000" b="1" dirty="0">
                          <a:effectLst/>
                        </a:rPr>
                        <a:t>-0.009</a:t>
                      </a:r>
                      <a:endParaRPr lang="en-GB" sz="1000" b="1" dirty="0">
                        <a:effectLst/>
                        <a:latin typeface="Calibri"/>
                        <a:ea typeface="SimSun"/>
                        <a:cs typeface="Arial"/>
                      </a:endParaRPr>
                    </a:p>
                  </a:txBody>
                  <a:tcPr marL="25823" marR="25823" marT="0" marB="0"/>
                </a:tc>
                <a:tc>
                  <a:txBody>
                    <a:bodyPr/>
                    <a:lstStyle/>
                    <a:p>
                      <a:pPr algn="ctr">
                        <a:lnSpc>
                          <a:spcPct val="115000"/>
                        </a:lnSpc>
                        <a:spcAft>
                          <a:spcPts val="0"/>
                        </a:spcAft>
                      </a:pPr>
                      <a:r>
                        <a:rPr lang="en-GB" sz="1000" b="1" dirty="0">
                          <a:effectLst/>
                        </a:rPr>
                        <a:t>-0.009</a:t>
                      </a:r>
                      <a:endParaRPr lang="en-GB" sz="1000" b="1" dirty="0">
                        <a:effectLst/>
                        <a:latin typeface="Calibri"/>
                        <a:ea typeface="SimSun"/>
                        <a:cs typeface="Arial"/>
                      </a:endParaRPr>
                    </a:p>
                  </a:txBody>
                  <a:tcPr marL="25823" marR="25823" marT="0" marB="0"/>
                </a:tc>
                <a:tc>
                  <a:txBody>
                    <a:bodyPr/>
                    <a:lstStyle/>
                    <a:p>
                      <a:pPr algn="ctr">
                        <a:lnSpc>
                          <a:spcPct val="115000"/>
                        </a:lnSpc>
                        <a:spcAft>
                          <a:spcPts val="0"/>
                        </a:spcAft>
                      </a:pPr>
                      <a:r>
                        <a:rPr lang="en-GB" sz="1000" b="1" dirty="0">
                          <a:effectLst/>
                        </a:rPr>
                        <a:t>-0.023</a:t>
                      </a:r>
                      <a:endParaRPr lang="en-GB" sz="1000" b="1" dirty="0">
                        <a:effectLst/>
                        <a:latin typeface="Calibri"/>
                        <a:ea typeface="SimSun"/>
                        <a:cs typeface="Arial"/>
                      </a:endParaRPr>
                    </a:p>
                  </a:txBody>
                  <a:tcPr marL="25823" marR="25823" marT="0" marB="0"/>
                </a:tc>
              </a:tr>
              <a:tr h="157938">
                <a:tc>
                  <a:txBody>
                    <a:bodyPr/>
                    <a:lstStyle/>
                    <a:p>
                      <a:pPr>
                        <a:lnSpc>
                          <a:spcPct val="115000"/>
                        </a:lnSpc>
                        <a:spcAft>
                          <a:spcPts val="0"/>
                        </a:spcAft>
                      </a:pPr>
                      <a:r>
                        <a:rPr lang="en-GB" sz="1000" dirty="0" err="1" smtClean="0">
                          <a:effectLst/>
                        </a:rPr>
                        <a:t>Agetop</a:t>
                      </a:r>
                      <a:endParaRPr lang="en-GB" sz="1000"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1" dirty="0">
                          <a:effectLst/>
                        </a:rPr>
                        <a:t>-0.052</a:t>
                      </a:r>
                      <a:endParaRPr lang="en-GB" sz="1000" b="1"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a:effectLst/>
                        </a:rPr>
                        <a:t>0.052</a:t>
                      </a:r>
                      <a:endParaRPr lang="en-GB" sz="100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1" dirty="0">
                          <a:effectLst/>
                        </a:rPr>
                        <a:t>-0.093</a:t>
                      </a:r>
                      <a:endParaRPr lang="en-GB" sz="1000" b="1"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1" dirty="0">
                          <a:effectLst/>
                        </a:rPr>
                        <a:t>-0.158</a:t>
                      </a:r>
                      <a:endParaRPr lang="en-GB" sz="1000" b="1"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r>
              <a:tr h="157938">
                <a:tc>
                  <a:txBody>
                    <a:bodyPr/>
                    <a:lstStyle/>
                    <a:p>
                      <a:pPr>
                        <a:lnSpc>
                          <a:spcPct val="115000"/>
                        </a:lnSpc>
                        <a:spcAft>
                          <a:spcPts val="0"/>
                        </a:spcAft>
                      </a:pPr>
                      <a:r>
                        <a:rPr lang="en-GB" sz="1000" dirty="0" smtClean="0">
                          <a:effectLst/>
                        </a:rPr>
                        <a:t>Female</a:t>
                      </a:r>
                      <a:r>
                        <a:rPr lang="en-GB" sz="1000" baseline="0" dirty="0" smtClean="0">
                          <a:effectLst/>
                        </a:rPr>
                        <a:t> </a:t>
                      </a:r>
                      <a:r>
                        <a:rPr lang="en-GB" sz="1000" baseline="0" dirty="0" err="1" smtClean="0">
                          <a:effectLst/>
                        </a:rPr>
                        <a:t>hh</a:t>
                      </a:r>
                      <a:endParaRPr lang="en-GB" sz="1000"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1" dirty="0">
                          <a:effectLst/>
                        </a:rPr>
                        <a:t>0.045</a:t>
                      </a:r>
                      <a:endParaRPr lang="en-GB" sz="1000" b="1"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1" dirty="0">
                          <a:effectLst/>
                        </a:rPr>
                        <a:t>0.052</a:t>
                      </a:r>
                      <a:endParaRPr lang="en-GB" sz="1000" b="1"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1" dirty="0">
                          <a:effectLst/>
                        </a:rPr>
                        <a:t>0.053</a:t>
                      </a:r>
                      <a:endParaRPr lang="en-GB" sz="1000" b="1"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dirty="0">
                          <a:effectLst/>
                        </a:rPr>
                        <a:t>-0.033</a:t>
                      </a:r>
                      <a:endParaRPr lang="en-GB" sz="1000"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938">
                <a:tc>
                  <a:txBody>
                    <a:bodyPr/>
                    <a:lstStyle/>
                    <a:p>
                      <a:pPr>
                        <a:lnSpc>
                          <a:spcPct val="115000"/>
                        </a:lnSpc>
                        <a:spcAft>
                          <a:spcPts val="0"/>
                        </a:spcAft>
                      </a:pPr>
                      <a:r>
                        <a:rPr lang="en-GB" sz="1000" dirty="0" smtClean="0">
                          <a:effectLst/>
                        </a:rPr>
                        <a:t>Education 1215</a:t>
                      </a:r>
                      <a:endParaRPr lang="en-GB" sz="1000"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000" b="1" dirty="0">
                          <a:effectLst/>
                        </a:rPr>
                        <a:t>0.051</a:t>
                      </a:r>
                      <a:endParaRPr lang="en-GB" sz="1000" b="1"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000" dirty="0">
                          <a:effectLst/>
                        </a:rPr>
                        <a:t>0.014</a:t>
                      </a:r>
                      <a:endParaRPr lang="en-GB" sz="1000"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000" b="1" dirty="0">
                          <a:effectLst/>
                        </a:rPr>
                        <a:t>0.065</a:t>
                      </a:r>
                      <a:endParaRPr lang="en-GB" sz="1000" b="1"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000" b="1" dirty="0">
                          <a:effectLst/>
                        </a:rPr>
                        <a:t>0.090</a:t>
                      </a:r>
                      <a:endParaRPr lang="en-GB" sz="1000" b="1"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r>
              <a:tr h="157938">
                <a:tc>
                  <a:txBody>
                    <a:bodyPr/>
                    <a:lstStyle/>
                    <a:p>
                      <a:pPr>
                        <a:lnSpc>
                          <a:spcPct val="115000"/>
                        </a:lnSpc>
                        <a:spcAft>
                          <a:spcPts val="0"/>
                        </a:spcAft>
                      </a:pPr>
                      <a:r>
                        <a:rPr lang="en-GB" sz="1000" dirty="0" smtClean="0">
                          <a:effectLst/>
                          <a:latin typeface="+mn-lt"/>
                          <a:ea typeface="+mn-ea"/>
                          <a:cs typeface="+mn-cs"/>
                        </a:rPr>
                        <a:t>Education</a:t>
                      </a:r>
                      <a:r>
                        <a:rPr lang="en-GB" sz="1000" baseline="0" dirty="0" smtClean="0">
                          <a:effectLst/>
                          <a:latin typeface="+mn-lt"/>
                          <a:ea typeface="+mn-ea"/>
                          <a:cs typeface="+mn-cs"/>
                        </a:rPr>
                        <a:t> 16</a:t>
                      </a:r>
                      <a:endParaRPr lang="en-GB" sz="1000"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1" dirty="0">
                          <a:effectLst/>
                        </a:rPr>
                        <a:t>0.063</a:t>
                      </a:r>
                      <a:endParaRPr lang="en-GB" sz="1000" b="1"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dirty="0">
                          <a:effectLst/>
                        </a:rPr>
                        <a:t>-0.008</a:t>
                      </a:r>
                      <a:endParaRPr lang="en-GB" sz="1000"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1" dirty="0">
                          <a:effectLst/>
                        </a:rPr>
                        <a:t>0.087</a:t>
                      </a:r>
                      <a:endParaRPr lang="en-GB" sz="1000" b="1"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1" dirty="0">
                          <a:effectLst/>
                        </a:rPr>
                        <a:t>0.109</a:t>
                      </a:r>
                      <a:endParaRPr lang="en-GB" sz="1000" b="1"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r>
              <a:tr h="157938">
                <a:tc>
                  <a:txBody>
                    <a:bodyPr/>
                    <a:lstStyle/>
                    <a:p>
                      <a:pPr>
                        <a:lnSpc>
                          <a:spcPct val="115000"/>
                        </a:lnSpc>
                        <a:spcAft>
                          <a:spcPts val="0"/>
                        </a:spcAft>
                      </a:pPr>
                      <a:r>
                        <a:rPr lang="en-GB" sz="1000" dirty="0" smtClean="0">
                          <a:effectLst/>
                          <a:latin typeface="+mn-lt"/>
                          <a:ea typeface="+mn-ea"/>
                          <a:cs typeface="+mn-cs"/>
                        </a:rPr>
                        <a:t>Workless</a:t>
                      </a:r>
                      <a:r>
                        <a:rPr lang="en-GB" sz="1000" baseline="0" dirty="0" smtClean="0">
                          <a:effectLst/>
                          <a:latin typeface="+mn-lt"/>
                          <a:ea typeface="+mn-ea"/>
                          <a:cs typeface="+mn-cs"/>
                        </a:rPr>
                        <a:t> </a:t>
                      </a:r>
                      <a:r>
                        <a:rPr lang="en-GB" sz="1000" baseline="0" dirty="0" err="1" smtClean="0">
                          <a:effectLst/>
                          <a:latin typeface="+mn-lt"/>
                          <a:ea typeface="+mn-ea"/>
                          <a:cs typeface="+mn-cs"/>
                        </a:rPr>
                        <a:t>hh</a:t>
                      </a:r>
                      <a:endParaRPr lang="en-GB" sz="1000"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000">
                          <a:effectLst/>
                        </a:rPr>
                        <a:t>0.023</a:t>
                      </a:r>
                      <a:endParaRPr lang="en-GB" sz="100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000" b="1" dirty="0">
                          <a:effectLst/>
                        </a:rPr>
                        <a:t>0.052</a:t>
                      </a:r>
                      <a:endParaRPr lang="en-GB" sz="1000" b="1"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000" dirty="0">
                          <a:effectLst/>
                        </a:rPr>
                        <a:t>0.019</a:t>
                      </a:r>
                      <a:endParaRPr lang="en-GB" sz="1000"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000" b="1" dirty="0">
                          <a:effectLst/>
                        </a:rPr>
                        <a:t>-0.091</a:t>
                      </a:r>
                      <a:endParaRPr lang="en-GB" sz="1000" b="1"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r>
              <a:tr h="157938">
                <a:tc>
                  <a:txBody>
                    <a:bodyPr/>
                    <a:lstStyle/>
                    <a:p>
                      <a:pPr>
                        <a:lnSpc>
                          <a:spcPct val="115000"/>
                        </a:lnSpc>
                        <a:spcAft>
                          <a:spcPts val="0"/>
                        </a:spcAft>
                      </a:pPr>
                      <a:r>
                        <a:rPr lang="en-GB" sz="1000" dirty="0" smtClean="0">
                          <a:effectLst/>
                          <a:latin typeface="+mn-lt"/>
                          <a:ea typeface="+mn-ea"/>
                          <a:cs typeface="+mn-cs"/>
                        </a:rPr>
                        <a:t>Ethnicity</a:t>
                      </a:r>
                      <a:r>
                        <a:rPr lang="en-GB" sz="1000" baseline="0" dirty="0" smtClean="0">
                          <a:effectLst/>
                          <a:latin typeface="+mn-lt"/>
                          <a:ea typeface="+mn-ea"/>
                          <a:cs typeface="+mn-cs"/>
                        </a:rPr>
                        <a:t> </a:t>
                      </a:r>
                      <a:endParaRPr lang="en-GB" sz="1000" dirty="0">
                        <a:effectLst/>
                        <a:latin typeface="Calibri"/>
                        <a:ea typeface="SimSun"/>
                        <a:cs typeface="Arial"/>
                      </a:endParaRPr>
                    </a:p>
                  </a:txBody>
                  <a:tcPr marL="25823" marR="25823" marT="0" marB="0"/>
                </a:tc>
                <a:tc>
                  <a:txBody>
                    <a:bodyPr/>
                    <a:lstStyle/>
                    <a:p>
                      <a:pPr algn="ctr">
                        <a:lnSpc>
                          <a:spcPct val="115000"/>
                        </a:lnSpc>
                        <a:spcAft>
                          <a:spcPts val="0"/>
                        </a:spcAft>
                      </a:pPr>
                      <a:r>
                        <a:rPr lang="en-GB" sz="1000" b="1" dirty="0">
                          <a:effectLst/>
                        </a:rPr>
                        <a:t>-0.057</a:t>
                      </a:r>
                      <a:endParaRPr lang="en-GB" sz="1000" b="1" dirty="0">
                        <a:effectLst/>
                        <a:latin typeface="Calibri"/>
                        <a:ea typeface="SimSun"/>
                        <a:cs typeface="Arial"/>
                      </a:endParaRPr>
                    </a:p>
                  </a:txBody>
                  <a:tcPr marL="25823" marR="25823" marT="0" marB="0"/>
                </a:tc>
                <a:tc>
                  <a:txBody>
                    <a:bodyPr/>
                    <a:lstStyle/>
                    <a:p>
                      <a:pPr algn="ctr">
                        <a:lnSpc>
                          <a:spcPct val="115000"/>
                        </a:lnSpc>
                        <a:spcAft>
                          <a:spcPts val="0"/>
                        </a:spcAft>
                      </a:pPr>
                      <a:r>
                        <a:rPr lang="en-GB" sz="1000">
                          <a:effectLst/>
                        </a:rPr>
                        <a:t>0.012</a:t>
                      </a:r>
                      <a:endParaRPr lang="en-GB" sz="1000">
                        <a:effectLst/>
                        <a:latin typeface="Calibri"/>
                        <a:ea typeface="SimSun"/>
                        <a:cs typeface="Arial"/>
                      </a:endParaRPr>
                    </a:p>
                  </a:txBody>
                  <a:tcPr marL="25823" marR="25823" marT="0" marB="0"/>
                </a:tc>
                <a:tc>
                  <a:txBody>
                    <a:bodyPr/>
                    <a:lstStyle/>
                    <a:p>
                      <a:pPr algn="ctr">
                        <a:lnSpc>
                          <a:spcPct val="115000"/>
                        </a:lnSpc>
                        <a:spcAft>
                          <a:spcPts val="0"/>
                        </a:spcAft>
                      </a:pPr>
                      <a:r>
                        <a:rPr lang="en-GB" sz="1000" b="1" dirty="0">
                          <a:effectLst/>
                        </a:rPr>
                        <a:t>-0.135</a:t>
                      </a:r>
                      <a:endParaRPr lang="en-GB" sz="1000" b="1" dirty="0">
                        <a:effectLst/>
                        <a:latin typeface="Calibri"/>
                        <a:ea typeface="SimSun"/>
                        <a:cs typeface="Arial"/>
                      </a:endParaRPr>
                    </a:p>
                  </a:txBody>
                  <a:tcPr marL="25823" marR="25823" marT="0" marB="0"/>
                </a:tc>
                <a:tc>
                  <a:txBody>
                    <a:bodyPr/>
                    <a:lstStyle/>
                    <a:p>
                      <a:pPr algn="ctr">
                        <a:lnSpc>
                          <a:spcPct val="115000"/>
                        </a:lnSpc>
                        <a:spcAft>
                          <a:spcPts val="0"/>
                        </a:spcAft>
                      </a:pPr>
                      <a:r>
                        <a:rPr lang="en-GB" sz="1000" dirty="0">
                          <a:effectLst/>
                        </a:rPr>
                        <a:t>0.066</a:t>
                      </a:r>
                      <a:endParaRPr lang="en-GB" sz="1000" dirty="0">
                        <a:effectLst/>
                        <a:latin typeface="Calibri"/>
                        <a:ea typeface="SimSun"/>
                        <a:cs typeface="Arial"/>
                      </a:endParaRPr>
                    </a:p>
                  </a:txBody>
                  <a:tcPr marL="25823" marR="25823" marT="0" marB="0"/>
                </a:tc>
              </a:tr>
              <a:tr h="157938">
                <a:tc>
                  <a:txBody>
                    <a:bodyPr/>
                    <a:lstStyle/>
                    <a:p>
                      <a:pPr>
                        <a:lnSpc>
                          <a:spcPct val="115000"/>
                        </a:lnSpc>
                        <a:spcAft>
                          <a:spcPts val="0"/>
                        </a:spcAft>
                      </a:pPr>
                      <a:r>
                        <a:rPr lang="en-GB" sz="1000" dirty="0" smtClean="0">
                          <a:effectLst/>
                        </a:rPr>
                        <a:t>Rural </a:t>
                      </a:r>
                      <a:r>
                        <a:rPr lang="en-GB" sz="1000" dirty="0" err="1" smtClean="0">
                          <a:effectLst/>
                        </a:rPr>
                        <a:t>hh</a:t>
                      </a:r>
                      <a:endParaRPr lang="en-GB" sz="1000"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1" dirty="0">
                          <a:effectLst/>
                        </a:rPr>
                        <a:t>0.050</a:t>
                      </a:r>
                      <a:endParaRPr lang="en-GB" sz="1000" b="1"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1" dirty="0">
                          <a:effectLst/>
                        </a:rPr>
                        <a:t>0.033</a:t>
                      </a:r>
                      <a:endParaRPr lang="en-GB" sz="1000" b="1"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1" dirty="0">
                          <a:effectLst/>
                        </a:rPr>
                        <a:t>0.037</a:t>
                      </a:r>
                      <a:endParaRPr lang="en-GB" sz="1000" b="1"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1" dirty="0">
                          <a:effectLst/>
                        </a:rPr>
                        <a:t>0.088</a:t>
                      </a:r>
                      <a:endParaRPr lang="en-GB" sz="1000" b="1"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r>
              <a:tr h="157938">
                <a:tc>
                  <a:txBody>
                    <a:bodyPr/>
                    <a:lstStyle/>
                    <a:p>
                      <a:pPr>
                        <a:lnSpc>
                          <a:spcPct val="115000"/>
                        </a:lnSpc>
                        <a:spcAft>
                          <a:spcPts val="0"/>
                        </a:spcAft>
                      </a:pPr>
                      <a:r>
                        <a:rPr lang="en-GB" sz="1000" dirty="0" smtClean="0">
                          <a:effectLst/>
                        </a:rPr>
                        <a:t>No vehicle </a:t>
                      </a:r>
                      <a:endParaRPr lang="en-GB" sz="1000"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000" b="1" dirty="0">
                          <a:effectLst/>
                        </a:rPr>
                        <a:t>-0.270</a:t>
                      </a:r>
                      <a:endParaRPr lang="en-GB" sz="1000" b="1"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000" b="1" dirty="0">
                          <a:effectLst/>
                        </a:rPr>
                        <a:t>-0.044</a:t>
                      </a:r>
                      <a:endParaRPr lang="en-GB" sz="1000" b="1"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000" b="1" dirty="0">
                          <a:effectLst/>
                        </a:rPr>
                        <a:t>-0.267</a:t>
                      </a:r>
                      <a:endParaRPr lang="en-GB" sz="1000" b="1"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000" b="1" dirty="0">
                          <a:effectLst/>
                        </a:rPr>
                        <a:t>-0.822</a:t>
                      </a:r>
                      <a:endParaRPr lang="en-GB" sz="1000" b="1"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r>
              <a:tr h="157938">
                <a:tc>
                  <a:txBody>
                    <a:bodyPr/>
                    <a:lstStyle/>
                    <a:p>
                      <a:pPr>
                        <a:lnSpc>
                          <a:spcPct val="115000"/>
                        </a:lnSpc>
                        <a:spcAft>
                          <a:spcPts val="0"/>
                        </a:spcAft>
                      </a:pPr>
                      <a:r>
                        <a:rPr lang="en-GB" sz="1000" dirty="0" smtClean="0">
                          <a:effectLst/>
                        </a:rPr>
                        <a:t># bedroom</a:t>
                      </a:r>
                      <a:endParaRPr lang="en-GB" sz="1000"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1" dirty="0">
                          <a:effectLst/>
                        </a:rPr>
                        <a:t>0.106</a:t>
                      </a:r>
                      <a:endParaRPr lang="en-GB" sz="1000" b="1"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1" dirty="0">
                          <a:effectLst/>
                        </a:rPr>
                        <a:t>0.166</a:t>
                      </a:r>
                      <a:endParaRPr lang="en-GB" sz="1000" b="1"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1" dirty="0">
                          <a:effectLst/>
                        </a:rPr>
                        <a:t>0.089</a:t>
                      </a:r>
                      <a:endParaRPr lang="en-GB" sz="1000" b="1"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1" dirty="0">
                          <a:effectLst/>
                        </a:rPr>
                        <a:t>0.053</a:t>
                      </a:r>
                      <a:endParaRPr lang="en-GB" sz="1000" b="1" dirty="0">
                        <a:effectLst/>
                        <a:latin typeface="Calibri"/>
                        <a:ea typeface="SimSun"/>
                        <a:cs typeface="Arial"/>
                      </a:endParaRPr>
                    </a:p>
                  </a:txBody>
                  <a:tcPr marL="25823" marR="25823" marT="0" marB="0">
                    <a:lnB w="12700" cap="flat" cmpd="sng" algn="ctr">
                      <a:solidFill>
                        <a:schemeClr val="tx1"/>
                      </a:solidFill>
                      <a:prstDash val="solid"/>
                      <a:round/>
                      <a:headEnd type="none" w="med" len="med"/>
                      <a:tailEnd type="none" w="med" len="med"/>
                    </a:lnB>
                  </a:tcPr>
                </a:tc>
              </a:tr>
              <a:tr h="157938">
                <a:tc>
                  <a:txBody>
                    <a:bodyPr/>
                    <a:lstStyle/>
                    <a:p>
                      <a:pPr>
                        <a:lnSpc>
                          <a:spcPct val="115000"/>
                        </a:lnSpc>
                        <a:spcAft>
                          <a:spcPts val="0"/>
                        </a:spcAft>
                      </a:pPr>
                      <a:r>
                        <a:rPr lang="en-GB" sz="1000" dirty="0">
                          <a:effectLst/>
                        </a:rPr>
                        <a:t>Constant</a:t>
                      </a:r>
                      <a:endParaRPr lang="en-GB" sz="1000"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000" b="1" dirty="0">
                          <a:effectLst/>
                        </a:rPr>
                        <a:t>-0.081</a:t>
                      </a:r>
                      <a:endParaRPr lang="en-GB" sz="1000" b="1"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000" b="1" dirty="0">
                          <a:effectLst/>
                        </a:rPr>
                        <a:t>-0.309</a:t>
                      </a:r>
                      <a:endParaRPr lang="en-GB" sz="1000" b="1"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000" b="1" dirty="0">
                          <a:effectLst/>
                        </a:rPr>
                        <a:t>-0.926</a:t>
                      </a:r>
                      <a:endParaRPr lang="en-GB" sz="1000" b="1"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000" b="1" dirty="0">
                          <a:effectLst/>
                        </a:rPr>
                        <a:t>-2.657</a:t>
                      </a:r>
                      <a:endParaRPr lang="en-GB" sz="1000" b="1" dirty="0">
                        <a:effectLst/>
                        <a:latin typeface="Calibri"/>
                        <a:ea typeface="SimSun"/>
                        <a:cs typeface="Arial"/>
                      </a:endParaRPr>
                    </a:p>
                  </a:txBody>
                  <a:tcPr marL="25823" marR="25823" marT="0" marB="0">
                    <a:lnT w="12700" cap="flat" cmpd="sng" algn="ctr">
                      <a:solidFill>
                        <a:schemeClr val="tx1"/>
                      </a:solidFill>
                      <a:prstDash val="solid"/>
                      <a:round/>
                      <a:headEnd type="none" w="med" len="med"/>
                      <a:tailEnd type="none" w="med" len="med"/>
                    </a:lnT>
                  </a:tcPr>
                </a:tc>
              </a:tr>
              <a:tr h="157938">
                <a:tc>
                  <a:txBody>
                    <a:bodyPr/>
                    <a:lstStyle/>
                    <a:p>
                      <a:pPr>
                        <a:lnSpc>
                          <a:spcPct val="115000"/>
                        </a:lnSpc>
                        <a:spcAft>
                          <a:spcPts val="0"/>
                        </a:spcAft>
                      </a:pPr>
                      <a:r>
                        <a:rPr lang="en-GB" sz="1000">
                          <a:effectLst/>
                        </a:rPr>
                        <a:t>Observations</a:t>
                      </a:r>
                      <a:endParaRPr lang="en-GB" sz="1000">
                        <a:effectLst/>
                        <a:latin typeface="Calibri"/>
                        <a:ea typeface="SimSun"/>
                        <a:cs typeface="Arial"/>
                      </a:endParaRPr>
                    </a:p>
                  </a:txBody>
                  <a:tcPr marL="25823" marR="25823" marT="0" marB="0"/>
                </a:tc>
                <a:tc>
                  <a:txBody>
                    <a:bodyPr/>
                    <a:lstStyle/>
                    <a:p>
                      <a:pPr algn="ctr">
                        <a:lnSpc>
                          <a:spcPct val="115000"/>
                        </a:lnSpc>
                        <a:spcAft>
                          <a:spcPts val="0"/>
                        </a:spcAft>
                      </a:pPr>
                      <a:r>
                        <a:rPr lang="en-GB" sz="1000">
                          <a:effectLst/>
                        </a:rPr>
                        <a:t>21908</a:t>
                      </a:r>
                      <a:endParaRPr lang="en-GB" sz="1000">
                        <a:effectLst/>
                        <a:latin typeface="Calibri"/>
                        <a:ea typeface="SimSun"/>
                        <a:cs typeface="Arial"/>
                      </a:endParaRPr>
                    </a:p>
                  </a:txBody>
                  <a:tcPr marL="25823" marR="25823" marT="0" marB="0"/>
                </a:tc>
                <a:tc>
                  <a:txBody>
                    <a:bodyPr/>
                    <a:lstStyle/>
                    <a:p>
                      <a:pPr algn="ctr">
                        <a:lnSpc>
                          <a:spcPct val="115000"/>
                        </a:lnSpc>
                        <a:spcAft>
                          <a:spcPts val="0"/>
                        </a:spcAft>
                      </a:pPr>
                      <a:r>
                        <a:rPr lang="en-GB" sz="1000">
                          <a:effectLst/>
                        </a:rPr>
                        <a:t>21908</a:t>
                      </a:r>
                      <a:endParaRPr lang="en-GB" sz="1000">
                        <a:effectLst/>
                        <a:latin typeface="Calibri"/>
                        <a:ea typeface="SimSun"/>
                        <a:cs typeface="Arial"/>
                      </a:endParaRPr>
                    </a:p>
                  </a:txBody>
                  <a:tcPr marL="25823" marR="25823" marT="0" marB="0"/>
                </a:tc>
                <a:tc>
                  <a:txBody>
                    <a:bodyPr/>
                    <a:lstStyle/>
                    <a:p>
                      <a:pPr algn="ctr">
                        <a:lnSpc>
                          <a:spcPct val="115000"/>
                        </a:lnSpc>
                        <a:spcAft>
                          <a:spcPts val="0"/>
                        </a:spcAft>
                      </a:pPr>
                      <a:r>
                        <a:rPr lang="en-GB" sz="1000" dirty="0">
                          <a:effectLst/>
                        </a:rPr>
                        <a:t>21908</a:t>
                      </a:r>
                      <a:endParaRPr lang="en-GB" sz="1000" dirty="0">
                        <a:effectLst/>
                        <a:latin typeface="Calibri"/>
                        <a:ea typeface="SimSun"/>
                        <a:cs typeface="Arial"/>
                      </a:endParaRPr>
                    </a:p>
                  </a:txBody>
                  <a:tcPr marL="25823" marR="25823" marT="0" marB="0"/>
                </a:tc>
                <a:tc>
                  <a:txBody>
                    <a:bodyPr/>
                    <a:lstStyle/>
                    <a:p>
                      <a:pPr algn="ctr">
                        <a:lnSpc>
                          <a:spcPct val="115000"/>
                        </a:lnSpc>
                        <a:spcAft>
                          <a:spcPts val="0"/>
                        </a:spcAft>
                      </a:pPr>
                      <a:r>
                        <a:rPr lang="en-GB" sz="1000" dirty="0">
                          <a:effectLst/>
                        </a:rPr>
                        <a:t>18963</a:t>
                      </a:r>
                      <a:endParaRPr lang="en-GB" sz="1000" dirty="0">
                        <a:effectLst/>
                        <a:latin typeface="Calibri"/>
                        <a:ea typeface="SimSun"/>
                        <a:cs typeface="Arial"/>
                      </a:endParaRPr>
                    </a:p>
                  </a:txBody>
                  <a:tcPr marL="25823" marR="25823" marT="0" marB="0"/>
                </a:tc>
              </a:tr>
              <a:tr h="157938">
                <a:tc>
                  <a:txBody>
                    <a:bodyPr/>
                    <a:lstStyle/>
                    <a:p>
                      <a:pPr>
                        <a:lnSpc>
                          <a:spcPct val="115000"/>
                        </a:lnSpc>
                        <a:spcAft>
                          <a:spcPts val="0"/>
                        </a:spcAft>
                      </a:pPr>
                      <a:r>
                        <a:rPr lang="en-GB" sz="1000">
                          <a:effectLst/>
                        </a:rPr>
                        <a:t>R-squared</a:t>
                      </a:r>
                      <a:endParaRPr lang="en-GB" sz="1000">
                        <a:effectLst/>
                        <a:latin typeface="Calibri"/>
                        <a:ea typeface="SimSun"/>
                        <a:cs typeface="Arial"/>
                      </a:endParaRPr>
                    </a:p>
                  </a:txBody>
                  <a:tcPr marL="25823" marR="25823" marT="0" marB="0"/>
                </a:tc>
                <a:tc>
                  <a:txBody>
                    <a:bodyPr/>
                    <a:lstStyle/>
                    <a:p>
                      <a:pPr algn="ctr">
                        <a:lnSpc>
                          <a:spcPct val="115000"/>
                        </a:lnSpc>
                        <a:spcAft>
                          <a:spcPts val="0"/>
                        </a:spcAft>
                      </a:pPr>
                      <a:r>
                        <a:rPr lang="en-GB" sz="1000">
                          <a:effectLst/>
                        </a:rPr>
                        <a:t>0.614</a:t>
                      </a:r>
                      <a:endParaRPr lang="en-GB" sz="1000">
                        <a:effectLst/>
                        <a:latin typeface="Calibri"/>
                        <a:ea typeface="SimSun"/>
                        <a:cs typeface="Arial"/>
                      </a:endParaRPr>
                    </a:p>
                  </a:txBody>
                  <a:tcPr marL="25823" marR="25823" marT="0" marB="0"/>
                </a:tc>
                <a:tc>
                  <a:txBody>
                    <a:bodyPr/>
                    <a:lstStyle/>
                    <a:p>
                      <a:pPr algn="ctr">
                        <a:lnSpc>
                          <a:spcPct val="115000"/>
                        </a:lnSpc>
                        <a:spcAft>
                          <a:spcPts val="0"/>
                        </a:spcAft>
                      </a:pPr>
                      <a:r>
                        <a:rPr lang="en-GB" sz="1000">
                          <a:effectLst/>
                        </a:rPr>
                        <a:t>0.251</a:t>
                      </a:r>
                      <a:endParaRPr lang="en-GB" sz="1000">
                        <a:effectLst/>
                        <a:latin typeface="Calibri"/>
                        <a:ea typeface="SimSun"/>
                        <a:cs typeface="Arial"/>
                      </a:endParaRPr>
                    </a:p>
                  </a:txBody>
                  <a:tcPr marL="25823" marR="25823" marT="0" marB="0"/>
                </a:tc>
                <a:tc>
                  <a:txBody>
                    <a:bodyPr/>
                    <a:lstStyle/>
                    <a:p>
                      <a:pPr algn="ctr">
                        <a:lnSpc>
                          <a:spcPct val="115000"/>
                        </a:lnSpc>
                        <a:spcAft>
                          <a:spcPts val="0"/>
                        </a:spcAft>
                      </a:pPr>
                      <a:r>
                        <a:rPr lang="en-GB" sz="1000">
                          <a:effectLst/>
                        </a:rPr>
                        <a:t>0.624</a:t>
                      </a:r>
                      <a:endParaRPr lang="en-GB" sz="1000">
                        <a:effectLst/>
                        <a:latin typeface="Calibri"/>
                        <a:ea typeface="SimSun"/>
                        <a:cs typeface="Arial"/>
                      </a:endParaRPr>
                    </a:p>
                  </a:txBody>
                  <a:tcPr marL="25823" marR="25823" marT="0" marB="0"/>
                </a:tc>
                <a:tc>
                  <a:txBody>
                    <a:bodyPr/>
                    <a:lstStyle/>
                    <a:p>
                      <a:pPr algn="ctr">
                        <a:lnSpc>
                          <a:spcPct val="115000"/>
                        </a:lnSpc>
                        <a:spcAft>
                          <a:spcPts val="0"/>
                        </a:spcAft>
                      </a:pPr>
                      <a:r>
                        <a:rPr lang="en-GB" sz="1000" dirty="0">
                          <a:effectLst/>
                        </a:rPr>
                        <a:t>0.355</a:t>
                      </a:r>
                      <a:endParaRPr lang="en-GB" sz="1000" dirty="0">
                        <a:effectLst/>
                        <a:latin typeface="Calibri"/>
                        <a:ea typeface="SimSun"/>
                        <a:cs typeface="Arial"/>
                      </a:endParaRPr>
                    </a:p>
                  </a:txBody>
                  <a:tcPr marL="25823" marR="25823" marT="0" marB="0"/>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7768" y="414387"/>
            <a:ext cx="4248150" cy="323850"/>
          </a:xfrm>
        </p:spPr>
        <p:txBody>
          <a:bodyPr/>
          <a:lstStyle/>
          <a:p>
            <a:r>
              <a:rPr lang="en-GB" sz="1400" dirty="0" smtClean="0"/>
              <a:t>Tax burden expressed as proportion of disposable </a:t>
            </a:r>
            <a:r>
              <a:rPr lang="en-GB" sz="1400" dirty="0" err="1" smtClean="0"/>
              <a:t>equivalised</a:t>
            </a:r>
            <a:r>
              <a:rPr lang="en-GB" sz="1400" dirty="0" smtClean="0"/>
              <a:t> </a:t>
            </a:r>
            <a:r>
              <a:rPr lang="en-GB" sz="1400" dirty="0" err="1" smtClean="0"/>
              <a:t>hh</a:t>
            </a:r>
            <a:r>
              <a:rPr lang="en-GB" sz="1400" dirty="0" smtClean="0"/>
              <a:t> income assuming £100/ tonne CO2 tax</a:t>
            </a:r>
          </a:p>
        </p:txBody>
      </p:sp>
      <p:sp>
        <p:nvSpPr>
          <p:cNvPr id="4" name="Slide Number Placeholder 3"/>
          <p:cNvSpPr>
            <a:spLocks noGrp="1"/>
          </p:cNvSpPr>
          <p:nvPr>
            <p:ph type="sldNum" sz="quarter" idx="12"/>
          </p:nvPr>
        </p:nvSpPr>
        <p:spPr/>
        <p:txBody>
          <a:bodyPr/>
          <a:lstStyle/>
          <a:p>
            <a:pPr>
              <a:defRPr/>
            </a:pPr>
            <a:fld id="{EB63BFEA-7C0F-4686-9494-BC3CCC2713D0}" type="slidenum">
              <a:rPr lang="en-GB" smtClean="0"/>
              <a:pPr>
                <a:defRPr/>
              </a:pPr>
              <a:t>16</a:t>
            </a:fld>
            <a:endParaRPr lang="en-GB"/>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01571839"/>
              </p:ext>
            </p:extLst>
          </p:nvPr>
        </p:nvGraphicFramePr>
        <p:xfrm>
          <a:off x="161925" y="849313"/>
          <a:ext cx="4248150" cy="251740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25413" y="127000"/>
            <a:ext cx="4248150" cy="323850"/>
          </a:xfrm>
        </p:spPr>
        <p:txBody>
          <a:bodyPr/>
          <a:lstStyle/>
          <a:p>
            <a:r>
              <a:rPr lang="en-US" smtClean="0"/>
              <a:t>Conclusions</a:t>
            </a:r>
          </a:p>
        </p:txBody>
      </p:sp>
      <p:sp>
        <p:nvSpPr>
          <p:cNvPr id="24579" name="Content Placeholder 2"/>
          <p:cNvSpPr>
            <a:spLocks noGrp="1"/>
          </p:cNvSpPr>
          <p:nvPr>
            <p:ph idx="1"/>
          </p:nvPr>
        </p:nvSpPr>
        <p:spPr>
          <a:xfrm>
            <a:off x="125760" y="558403"/>
            <a:ext cx="4248150" cy="2376488"/>
          </a:xfrm>
        </p:spPr>
        <p:txBody>
          <a:bodyPr/>
          <a:lstStyle/>
          <a:p>
            <a:pPr>
              <a:spcAft>
                <a:spcPts val="800"/>
              </a:spcAft>
            </a:pPr>
            <a:r>
              <a:rPr lang="en-US" sz="1100" dirty="0" smtClean="0"/>
              <a:t>Our research examines the role of socio-economic factors for different areas of emissions – something that has not yet been directly compared using the same dataset</a:t>
            </a:r>
          </a:p>
          <a:p>
            <a:pPr>
              <a:spcAft>
                <a:spcPts val="800"/>
              </a:spcAft>
            </a:pPr>
            <a:r>
              <a:rPr lang="en-US" sz="1100" dirty="0" smtClean="0"/>
              <a:t>Household size impacts differently in areas of transport, energy and indirect emissions. While a second adult living in a household doubles indirect emissions he/she only increases home energy CO2 emissions by 30%</a:t>
            </a:r>
          </a:p>
          <a:p>
            <a:pPr>
              <a:spcAft>
                <a:spcPts val="800"/>
              </a:spcAft>
            </a:pPr>
            <a:r>
              <a:rPr lang="en-US" sz="1100" dirty="0" smtClean="0"/>
              <a:t>Surprisingly, high education still significant positive influence even after controlling for income for indirect and transport</a:t>
            </a:r>
          </a:p>
          <a:p>
            <a:pPr>
              <a:spcAft>
                <a:spcPts val="800"/>
              </a:spcAft>
            </a:pPr>
            <a:r>
              <a:rPr lang="en-US" sz="1100" dirty="0" smtClean="0"/>
              <a:t>Taxes on home energy are likely to affect disadvantaged households most (including older and workless households)</a:t>
            </a:r>
          </a:p>
          <a:p>
            <a:pPr>
              <a:spcAft>
                <a:spcPts val="800"/>
              </a:spcAft>
            </a:pPr>
            <a:r>
              <a:rPr lang="en-US" sz="1100" dirty="0" smtClean="0"/>
              <a:t>Whilst taxes on transport are still regressive overall, they are less regressive than all other forms of taxes. But will hit households in rural areas (even conditional on their income)</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F5B394BF-B7FC-44B0-9006-9F851CDD42FD}" type="slidenum">
              <a:rPr lang="en-GB" smtClean="0"/>
              <a:pPr>
                <a:defRPr/>
              </a:pPr>
              <a:t>17</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25413" y="53975"/>
            <a:ext cx="4248150" cy="323850"/>
          </a:xfrm>
        </p:spPr>
        <p:txBody>
          <a:bodyPr/>
          <a:lstStyle/>
          <a:p>
            <a:r>
              <a:rPr lang="en-GB" smtClean="0"/>
              <a:t>Motivation</a:t>
            </a:r>
          </a:p>
        </p:txBody>
      </p:sp>
      <p:sp>
        <p:nvSpPr>
          <p:cNvPr id="7171" name="Content Placeholder 2"/>
          <p:cNvSpPr>
            <a:spLocks noGrp="1"/>
          </p:cNvSpPr>
          <p:nvPr>
            <p:ph idx="1"/>
          </p:nvPr>
        </p:nvSpPr>
        <p:spPr>
          <a:xfrm>
            <a:off x="125413" y="414338"/>
            <a:ext cx="4248150" cy="2052637"/>
          </a:xfrm>
        </p:spPr>
        <p:txBody>
          <a:bodyPr/>
          <a:lstStyle/>
          <a:p>
            <a:pPr>
              <a:defRPr/>
            </a:pPr>
            <a:r>
              <a:rPr lang="en-GB" dirty="0"/>
              <a:t>Consensus on the need to implement environmental policies. Less known on the distributional impact of these policies </a:t>
            </a:r>
            <a:endParaRPr lang="en-GB" dirty="0" smtClean="0"/>
          </a:p>
          <a:p>
            <a:pPr>
              <a:defRPr/>
            </a:pPr>
            <a:r>
              <a:rPr lang="en-GB" dirty="0" smtClean="0"/>
              <a:t>There is an emerging literature that examines the role of socio-economic factors (SEF) for emissions – but there is a lack of research comparing the association between SEF  and CO2 emissions between different emission areas</a:t>
            </a:r>
          </a:p>
          <a:p>
            <a:pPr lvl="1">
              <a:spcAft>
                <a:spcPts val="0"/>
              </a:spcAft>
              <a:defRPr/>
            </a:pPr>
            <a:r>
              <a:rPr lang="en-GB" sz="1100" dirty="0" smtClean="0"/>
              <a:t>total </a:t>
            </a:r>
            <a:r>
              <a:rPr lang="en-GB" sz="1100" dirty="0" err="1" smtClean="0"/>
              <a:t>hh</a:t>
            </a:r>
            <a:r>
              <a:rPr lang="en-GB" sz="1100" dirty="0" smtClean="0"/>
              <a:t> emissions (</a:t>
            </a:r>
            <a:r>
              <a:rPr lang="en-GB" sz="1100" dirty="0" err="1" smtClean="0"/>
              <a:t>Baiocchi</a:t>
            </a:r>
            <a:r>
              <a:rPr lang="en-GB" sz="1100" dirty="0" smtClean="0"/>
              <a:t> 2010); </a:t>
            </a:r>
          </a:p>
          <a:p>
            <a:pPr lvl="1">
              <a:spcAft>
                <a:spcPts val="0"/>
              </a:spcAft>
              <a:defRPr/>
            </a:pPr>
            <a:r>
              <a:rPr lang="en-GB" sz="1100" dirty="0" err="1" smtClean="0"/>
              <a:t>hh</a:t>
            </a:r>
            <a:r>
              <a:rPr lang="en-GB" sz="1100" dirty="0" smtClean="0"/>
              <a:t> emissions from transport (Brand et al 2008, 2010)</a:t>
            </a:r>
          </a:p>
          <a:p>
            <a:pPr lvl="1">
              <a:spcAft>
                <a:spcPts val="0"/>
              </a:spcAft>
              <a:defRPr/>
            </a:pPr>
            <a:r>
              <a:rPr lang="en-GB" sz="1100" dirty="0" smtClean="0"/>
              <a:t>direct </a:t>
            </a:r>
            <a:r>
              <a:rPr lang="en-GB" sz="1100" dirty="0" err="1" smtClean="0"/>
              <a:t>hh</a:t>
            </a:r>
            <a:r>
              <a:rPr lang="en-GB" sz="1100" dirty="0" smtClean="0"/>
              <a:t> emissions (</a:t>
            </a:r>
            <a:r>
              <a:rPr lang="en-GB" sz="1100" dirty="0" err="1" smtClean="0"/>
              <a:t>Fahmy</a:t>
            </a:r>
            <a:r>
              <a:rPr lang="en-GB" sz="1100" dirty="0" smtClean="0"/>
              <a:t> et al 2011)</a:t>
            </a:r>
          </a:p>
          <a:p>
            <a:pPr lvl="1">
              <a:spcAft>
                <a:spcPts val="0"/>
              </a:spcAft>
              <a:defRPr/>
            </a:pPr>
            <a:r>
              <a:rPr lang="en-GB" sz="1100" dirty="0" smtClean="0"/>
              <a:t>per capita CO2 emissions (DEFRA 2008)</a:t>
            </a:r>
          </a:p>
          <a:p>
            <a:pPr lvl="1">
              <a:spcAft>
                <a:spcPts val="0"/>
              </a:spcAft>
              <a:defRPr/>
            </a:pPr>
            <a:r>
              <a:rPr lang="en-GB" sz="1100" dirty="0" smtClean="0"/>
              <a:t>Per capita GHG emissions (Gough et al. 2011)</a:t>
            </a:r>
          </a:p>
          <a:p>
            <a:pPr lvl="1">
              <a:spcAft>
                <a:spcPts val="0"/>
              </a:spcAft>
              <a:defRPr/>
            </a:pPr>
            <a:r>
              <a:rPr lang="en-GB" sz="1100" dirty="0" smtClean="0"/>
              <a:t>CO2 emissions at output area level and 7 OAC groups (</a:t>
            </a:r>
            <a:r>
              <a:rPr lang="en-GB" sz="1100" dirty="0" err="1" smtClean="0"/>
              <a:t>Druckman</a:t>
            </a:r>
            <a:r>
              <a:rPr lang="en-GB" sz="1100" dirty="0" smtClean="0"/>
              <a:t> eta l 2008, 2009)</a:t>
            </a:r>
          </a:p>
          <a:p>
            <a:pPr lvl="1">
              <a:defRPr/>
            </a:pPr>
            <a:endParaRPr lang="en-GB" dirty="0">
              <a:cs typeface="+mn-cs"/>
            </a:endParaRPr>
          </a:p>
          <a:p>
            <a:pPr lvl="1">
              <a:defRPr/>
            </a:pPr>
            <a:endParaRPr lang="en-GB" dirty="0" smtClean="0"/>
          </a:p>
        </p:txBody>
      </p:sp>
      <p:sp>
        <p:nvSpPr>
          <p:cNvPr id="4" name="Slide Number Placeholder 3"/>
          <p:cNvSpPr>
            <a:spLocks noGrp="1"/>
          </p:cNvSpPr>
          <p:nvPr>
            <p:ph type="sldNum" sz="quarter" idx="12"/>
          </p:nvPr>
        </p:nvSpPr>
        <p:spPr/>
        <p:txBody>
          <a:bodyPr/>
          <a:lstStyle/>
          <a:p>
            <a:pPr>
              <a:defRPr/>
            </a:pPr>
            <a:fld id="{6209C740-09CC-404B-87C4-329045F509CE}" type="slidenum">
              <a:rPr lang="en-GB" smtClean="0"/>
              <a:pPr>
                <a:defRPr/>
              </a:pPr>
              <a:t>2</a:t>
            </a:fld>
            <a:endParaRPr lang="en-GB"/>
          </a:p>
        </p:txBody>
      </p:sp>
    </p:spTree>
    <p:extLst>
      <p:ext uri="{BB962C8B-B14F-4D97-AF65-F5344CB8AC3E}">
        <p14:creationId xmlns:p14="http://schemas.microsoft.com/office/powerpoint/2010/main" val="3620144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Research question</a:t>
            </a:r>
          </a:p>
        </p:txBody>
      </p:sp>
      <p:sp>
        <p:nvSpPr>
          <p:cNvPr id="8195" name="Content Placeholder 2"/>
          <p:cNvSpPr>
            <a:spLocks noGrp="1"/>
          </p:cNvSpPr>
          <p:nvPr>
            <p:ph idx="1"/>
          </p:nvPr>
        </p:nvSpPr>
        <p:spPr/>
        <p:txBody>
          <a:bodyPr/>
          <a:lstStyle/>
          <a:p>
            <a:r>
              <a:rPr lang="en-GB" dirty="0" smtClean="0"/>
              <a:t>Which role do household characteristics play for </a:t>
            </a:r>
            <a:r>
              <a:rPr lang="en-GB" u="sng" dirty="0" smtClean="0"/>
              <a:t>household CO2 emissions</a:t>
            </a:r>
            <a:r>
              <a:rPr lang="en-GB" dirty="0" smtClean="0"/>
              <a:t>, separately for</a:t>
            </a:r>
          </a:p>
          <a:p>
            <a:pPr lvl="1">
              <a:spcAft>
                <a:spcPts val="100"/>
              </a:spcAft>
            </a:pPr>
            <a:r>
              <a:rPr lang="en-GB" sz="1100" dirty="0" smtClean="0"/>
              <a:t>Home energy emissions (gas, electricity)</a:t>
            </a:r>
          </a:p>
          <a:p>
            <a:pPr lvl="1">
              <a:spcAft>
                <a:spcPts val="100"/>
              </a:spcAft>
            </a:pPr>
            <a:r>
              <a:rPr lang="en-GB" sz="1100" dirty="0" smtClean="0"/>
              <a:t>Transport emissions (motor fuels, public transport, flights)</a:t>
            </a:r>
          </a:p>
          <a:p>
            <a:pPr lvl="1">
              <a:spcAft>
                <a:spcPts val="100"/>
              </a:spcAft>
            </a:pPr>
            <a:r>
              <a:rPr lang="en-GB" sz="1100" dirty="0" smtClean="0"/>
              <a:t>Other indirect emissions from food and other consumption items</a:t>
            </a:r>
          </a:p>
          <a:p>
            <a:pPr lvl="1">
              <a:spcAft>
                <a:spcPts val="100"/>
              </a:spcAft>
            </a:pPr>
            <a:r>
              <a:rPr lang="en-GB" sz="1100" dirty="0" smtClean="0"/>
              <a:t>Total emissions</a:t>
            </a:r>
          </a:p>
          <a:p>
            <a:pPr lvl="1">
              <a:spcAft>
                <a:spcPts val="100"/>
              </a:spcAft>
            </a:pPr>
            <a:endParaRPr lang="en-GB" sz="1100" dirty="0" smtClean="0"/>
          </a:p>
          <a:p>
            <a:r>
              <a:rPr lang="en-GB" sz="1100" dirty="0" smtClean="0"/>
              <a:t>Which areas of emissions should be targeted such that low income / disadvantaged households are least affected?</a:t>
            </a:r>
            <a:endParaRPr lang="en-GB" dirty="0" smtClean="0"/>
          </a:p>
        </p:txBody>
      </p:sp>
      <p:sp>
        <p:nvSpPr>
          <p:cNvPr id="4" name="Slide Number Placeholder 3"/>
          <p:cNvSpPr>
            <a:spLocks noGrp="1"/>
          </p:cNvSpPr>
          <p:nvPr>
            <p:ph type="sldNum" sz="quarter" idx="12"/>
          </p:nvPr>
        </p:nvSpPr>
        <p:spPr/>
        <p:txBody>
          <a:bodyPr/>
          <a:lstStyle/>
          <a:p>
            <a:pPr>
              <a:defRPr/>
            </a:pPr>
            <a:fld id="{21ADB6C8-2A36-4FE8-A93F-6AED344D8FF4}" type="slidenum">
              <a:rPr lang="en-GB" smtClean="0"/>
              <a:pPr>
                <a:defRPr/>
              </a:pPr>
              <a:t>3</a:t>
            </a:fld>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7768" y="342379"/>
            <a:ext cx="4248150" cy="323850"/>
          </a:xfrm>
        </p:spPr>
        <p:txBody>
          <a:bodyPr/>
          <a:lstStyle/>
          <a:p>
            <a:r>
              <a:rPr lang="en-GB" dirty="0" smtClean="0"/>
              <a:t>Data recap</a:t>
            </a:r>
          </a:p>
        </p:txBody>
      </p:sp>
      <p:sp>
        <p:nvSpPr>
          <p:cNvPr id="9219" name="Content Placeholder 2"/>
          <p:cNvSpPr>
            <a:spLocks noGrp="1"/>
          </p:cNvSpPr>
          <p:nvPr>
            <p:ph idx="1"/>
          </p:nvPr>
        </p:nvSpPr>
        <p:spPr>
          <a:xfrm>
            <a:off x="197768" y="846435"/>
            <a:ext cx="4248150" cy="2052638"/>
          </a:xfrm>
        </p:spPr>
        <p:txBody>
          <a:bodyPr/>
          <a:lstStyle/>
          <a:p>
            <a:r>
              <a:rPr lang="en-US" sz="1100" dirty="0" smtClean="0"/>
              <a:t>Merged the Expenditure and Food Survey 2006 and 2007 with the Living Cost and Food Survey 2008 and 2009; total household sample size 24,446</a:t>
            </a:r>
          </a:p>
          <a:p>
            <a:r>
              <a:rPr lang="en-US" sz="1100" dirty="0" smtClean="0"/>
              <a:t>Conversion for expenditure to CO2 emissions used (‘mixed’)</a:t>
            </a:r>
            <a:endParaRPr lang="en-US" sz="1100" dirty="0"/>
          </a:p>
          <a:p>
            <a:pPr lvl="1"/>
            <a:r>
              <a:rPr lang="en-US" sz="1100" dirty="0" smtClean="0"/>
              <a:t>Home energy &amp; transport emissions: Exploit as much information as possible from LCF/EFS that can be merged with external sources (i.e. external price statistics (home energy, motor fuels); estimated passenger km (public transport) to estimate units of consumption. Apply DEFRA conversion factors to estimate CO2.)</a:t>
            </a:r>
          </a:p>
          <a:p>
            <a:pPr lvl="1"/>
            <a:r>
              <a:rPr lang="en-US" sz="1100" dirty="0" smtClean="0"/>
              <a:t>Indirect emissions: use REAP to estimate CO2/£ expenditure for 56 COICOP consumption categories</a:t>
            </a:r>
          </a:p>
        </p:txBody>
      </p:sp>
      <p:sp>
        <p:nvSpPr>
          <p:cNvPr id="4" name="Slide Number Placeholder 3"/>
          <p:cNvSpPr>
            <a:spLocks noGrp="1"/>
          </p:cNvSpPr>
          <p:nvPr>
            <p:ph type="sldNum" sz="quarter" idx="12"/>
          </p:nvPr>
        </p:nvSpPr>
        <p:spPr/>
        <p:txBody>
          <a:bodyPr/>
          <a:lstStyle/>
          <a:p>
            <a:pPr>
              <a:defRPr/>
            </a:pPr>
            <a:fld id="{11798719-F038-4088-844C-301B51E00736}" type="slidenum">
              <a:rPr lang="en-GB" smtClean="0"/>
              <a:pPr>
                <a:defRPr/>
              </a:pPr>
              <a:t>4</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60" y="126355"/>
            <a:ext cx="4248150" cy="323850"/>
          </a:xfrm>
        </p:spPr>
        <p:txBody>
          <a:bodyPr/>
          <a:lstStyle/>
          <a:p>
            <a:r>
              <a:rPr lang="en-GB" dirty="0" smtClean="0"/>
              <a:t>Structure talk</a:t>
            </a:r>
            <a:endParaRPr lang="en-GB" dirty="0"/>
          </a:p>
        </p:txBody>
      </p:sp>
      <p:sp>
        <p:nvSpPr>
          <p:cNvPr id="3" name="Content Placeholder 2"/>
          <p:cNvSpPr>
            <a:spLocks noGrp="1"/>
          </p:cNvSpPr>
          <p:nvPr>
            <p:ph idx="1"/>
          </p:nvPr>
        </p:nvSpPr>
        <p:spPr>
          <a:xfrm>
            <a:off x="125760" y="558403"/>
            <a:ext cx="4248150" cy="2052637"/>
          </a:xfrm>
        </p:spPr>
        <p:txBody>
          <a:bodyPr/>
          <a:lstStyle/>
          <a:p>
            <a:pPr marL="228600" indent="-228600">
              <a:buAutoNum type="arabicPlain"/>
            </a:pPr>
            <a:r>
              <a:rPr lang="en-GB" i="1" dirty="0" smtClean="0"/>
              <a:t>Annual average household emissions by emission area</a:t>
            </a:r>
          </a:p>
          <a:p>
            <a:pPr marL="228600" indent="-228600">
              <a:buAutoNum type="arabicPlain"/>
            </a:pPr>
            <a:r>
              <a:rPr lang="en-GB" i="1" dirty="0" smtClean="0"/>
              <a:t>Association of socio-economic factors with emissions</a:t>
            </a:r>
          </a:p>
          <a:p>
            <a:pPr lvl="2"/>
            <a:r>
              <a:rPr lang="en-GB" dirty="0" smtClean="0"/>
              <a:t>Household size</a:t>
            </a:r>
          </a:p>
          <a:p>
            <a:pPr lvl="2"/>
            <a:r>
              <a:rPr lang="en-GB" dirty="0" smtClean="0"/>
              <a:t>Income</a:t>
            </a:r>
          </a:p>
          <a:p>
            <a:pPr lvl="2"/>
            <a:r>
              <a:rPr lang="en-GB" dirty="0" smtClean="0"/>
              <a:t>Age</a:t>
            </a:r>
          </a:p>
          <a:p>
            <a:pPr lvl="2"/>
            <a:r>
              <a:rPr lang="en-GB" dirty="0" smtClean="0"/>
              <a:t>Education</a:t>
            </a:r>
            <a:br>
              <a:rPr lang="en-GB" dirty="0" smtClean="0"/>
            </a:br>
            <a:endParaRPr lang="en-GB" dirty="0" smtClean="0"/>
          </a:p>
          <a:p>
            <a:pPr marL="0" indent="0">
              <a:buNone/>
            </a:pPr>
            <a:r>
              <a:rPr lang="en-GB" dirty="0" smtClean="0"/>
              <a:t>3    </a:t>
            </a:r>
            <a:r>
              <a:rPr lang="en-GB" i="1" dirty="0" smtClean="0"/>
              <a:t>Which characteristics still matter conditional on </a:t>
            </a:r>
            <a:br>
              <a:rPr lang="en-GB" i="1" dirty="0" smtClean="0"/>
            </a:br>
            <a:r>
              <a:rPr lang="en-GB" i="1" dirty="0" smtClean="0"/>
              <a:t>	income?</a:t>
            </a:r>
          </a:p>
          <a:p>
            <a:pPr lvl="1"/>
            <a:r>
              <a:rPr lang="en-GB" dirty="0" smtClean="0"/>
              <a:t>OLS regression results</a:t>
            </a:r>
          </a:p>
          <a:p>
            <a:pPr lvl="1"/>
            <a:r>
              <a:rPr lang="en-GB" dirty="0" err="1" smtClean="0"/>
              <a:t>Quantile</a:t>
            </a:r>
            <a:r>
              <a:rPr lang="en-GB" dirty="0" smtClean="0"/>
              <a:t> regression results</a:t>
            </a:r>
          </a:p>
          <a:p>
            <a:pPr lvl="1"/>
            <a:endParaRPr lang="en-GB" dirty="0" smtClean="0"/>
          </a:p>
          <a:p>
            <a:endParaRPr lang="en-GB" dirty="0"/>
          </a:p>
        </p:txBody>
      </p:sp>
      <p:sp>
        <p:nvSpPr>
          <p:cNvPr id="4" name="Slide Number Placeholder 3"/>
          <p:cNvSpPr>
            <a:spLocks noGrp="1"/>
          </p:cNvSpPr>
          <p:nvPr>
            <p:ph type="sldNum" sz="quarter" idx="12"/>
          </p:nvPr>
        </p:nvSpPr>
        <p:spPr/>
        <p:txBody>
          <a:bodyPr/>
          <a:lstStyle/>
          <a:p>
            <a:pPr>
              <a:defRPr/>
            </a:pPr>
            <a:fld id="{96B4C940-7C89-4472-B00D-817071D1AD49}" type="slidenum">
              <a:rPr lang="en-GB" smtClean="0"/>
              <a:pPr>
                <a:defRPr/>
              </a:pPr>
              <a:t>5</a:t>
            </a:fld>
            <a:endParaRPr lang="en-GB"/>
          </a:p>
        </p:txBody>
      </p:sp>
    </p:spTree>
    <p:extLst>
      <p:ext uri="{BB962C8B-B14F-4D97-AF65-F5344CB8AC3E}">
        <p14:creationId xmlns:p14="http://schemas.microsoft.com/office/powerpoint/2010/main" val="955306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7768" y="54347"/>
            <a:ext cx="4248150" cy="323850"/>
          </a:xfrm>
        </p:spPr>
        <p:txBody>
          <a:bodyPr/>
          <a:lstStyle/>
          <a:p>
            <a:r>
              <a:rPr lang="en-GB" sz="1400" dirty="0" smtClean="0"/>
              <a:t>1  Annual mean </a:t>
            </a:r>
            <a:r>
              <a:rPr lang="en-GB" sz="1400" dirty="0" err="1" smtClean="0"/>
              <a:t>hh</a:t>
            </a:r>
            <a:r>
              <a:rPr lang="en-GB" sz="1400" dirty="0" smtClean="0"/>
              <a:t> CO2 emissions are 21.1 tonnes, with 5.1 t home energy, 5.3 t transport and 10.7 t indirect emissions</a:t>
            </a:r>
          </a:p>
        </p:txBody>
      </p:sp>
      <p:sp>
        <p:nvSpPr>
          <p:cNvPr id="4" name="Slide Number Placeholder 3"/>
          <p:cNvSpPr>
            <a:spLocks noGrp="1"/>
          </p:cNvSpPr>
          <p:nvPr>
            <p:ph type="sldNum" sz="quarter" idx="12"/>
          </p:nvPr>
        </p:nvSpPr>
        <p:spPr/>
        <p:txBody>
          <a:bodyPr/>
          <a:lstStyle/>
          <a:p>
            <a:pPr>
              <a:defRPr/>
            </a:pPr>
            <a:fld id="{B3D812C9-954D-48E0-96A9-F4DDBB92DEB2}" type="slidenum">
              <a:rPr lang="en-GB" smtClean="0"/>
              <a:pPr>
                <a:defRPr/>
              </a:pPr>
              <a:t>6</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311232515"/>
              </p:ext>
            </p:extLst>
          </p:nvPr>
        </p:nvGraphicFramePr>
        <p:xfrm>
          <a:off x="0" y="774427"/>
          <a:ext cx="4518251" cy="2446799"/>
        </p:xfrm>
        <a:graphic>
          <a:graphicData uri="http://schemas.openxmlformats.org/drawingml/2006/table">
            <a:tbl>
              <a:tblPr>
                <a:tableStyleId>{5C22544A-7EE6-4342-B048-85BDC9FD1C3A}</a:tableStyleId>
              </a:tblPr>
              <a:tblGrid>
                <a:gridCol w="1349896"/>
                <a:gridCol w="288032"/>
                <a:gridCol w="648072"/>
                <a:gridCol w="72011"/>
                <a:gridCol w="1440157"/>
                <a:gridCol w="393351"/>
                <a:gridCol w="326732"/>
              </a:tblGrid>
              <a:tr h="360811">
                <a:tc>
                  <a:txBody>
                    <a:bodyPr/>
                    <a:lstStyle/>
                    <a:p>
                      <a:pPr algn="l" fontAlgn="b"/>
                      <a:endParaRPr lang="en-GB" sz="1200" b="0" i="0" u="none" strike="noStrike" dirty="0">
                        <a:solidFill>
                          <a:srgbClr val="000000"/>
                        </a:solidFill>
                        <a:effectLst/>
                        <a:latin typeface="Calibri"/>
                      </a:endParaRPr>
                    </a:p>
                  </a:txBody>
                  <a:tcPr marL="6583" marR="6583" marT="6583" marB="0" anchor="b"/>
                </a:tc>
                <a:tc>
                  <a:txBody>
                    <a:bodyPr/>
                    <a:lstStyle/>
                    <a:p>
                      <a:pPr algn="ctr" rtl="0" fontAlgn="ctr"/>
                      <a:r>
                        <a:rPr lang="en-GB" sz="1200" u="none" strike="noStrike" dirty="0" smtClean="0">
                          <a:effectLst/>
                        </a:rPr>
                        <a:t>t</a:t>
                      </a:r>
                      <a:endParaRPr lang="en-GB" sz="1200" b="0" i="0" u="none" strike="noStrike" dirty="0">
                        <a:solidFill>
                          <a:srgbClr val="323D43"/>
                        </a:solidFill>
                        <a:effectLst/>
                        <a:latin typeface="Times New Roman"/>
                      </a:endParaRPr>
                    </a:p>
                  </a:txBody>
                  <a:tcPr marL="6583" marR="6583" marT="6583" marB="0" anchor="ctr"/>
                </a:tc>
                <a:tc>
                  <a:txBody>
                    <a:bodyPr/>
                    <a:lstStyle/>
                    <a:p>
                      <a:pPr algn="r" rtl="0" fontAlgn="ctr"/>
                      <a:r>
                        <a:rPr lang="en-GB" sz="1200" u="none" strike="noStrike" dirty="0">
                          <a:effectLst/>
                        </a:rPr>
                        <a:t>% of total</a:t>
                      </a:r>
                      <a:endParaRPr lang="en-GB" sz="1200" b="0" i="0" u="none" strike="noStrike" dirty="0">
                        <a:solidFill>
                          <a:srgbClr val="323D43"/>
                        </a:solidFill>
                        <a:effectLst/>
                        <a:latin typeface="Times New Roman"/>
                      </a:endParaRPr>
                    </a:p>
                  </a:txBody>
                  <a:tcPr marL="6583" marR="6583" marT="6583" marB="0" anchor="ctr"/>
                </a:tc>
                <a:tc>
                  <a:txBody>
                    <a:bodyPr/>
                    <a:lstStyle/>
                    <a:p>
                      <a:pPr algn="ctr" rtl="0" fontAlgn="ctr"/>
                      <a:r>
                        <a:rPr lang="en-GB" sz="1200" u="none" strike="noStrike" dirty="0">
                          <a:effectLst/>
                        </a:rPr>
                        <a:t> </a:t>
                      </a:r>
                      <a:endParaRPr lang="en-GB" sz="1200" b="0" i="0" u="none" strike="noStrike" dirty="0">
                        <a:solidFill>
                          <a:srgbClr val="323D43"/>
                        </a:solidFill>
                        <a:effectLst/>
                        <a:latin typeface="Times New Roman"/>
                      </a:endParaRPr>
                    </a:p>
                  </a:txBody>
                  <a:tcPr marL="6583" marR="6583" marT="6583" marB="0" anchor="ctr"/>
                </a:tc>
                <a:tc>
                  <a:txBody>
                    <a:bodyPr/>
                    <a:lstStyle/>
                    <a:p>
                      <a:pPr algn="l" fontAlgn="b"/>
                      <a:endParaRPr lang="en-GB" sz="1200" b="0" i="0" u="none" strike="noStrike" dirty="0">
                        <a:solidFill>
                          <a:srgbClr val="000000"/>
                        </a:solidFill>
                        <a:effectLst/>
                        <a:latin typeface="Calibri"/>
                      </a:endParaRPr>
                    </a:p>
                  </a:txBody>
                  <a:tcPr marL="6583" marR="6583" marT="6583" marB="0" anchor="b"/>
                </a:tc>
                <a:tc>
                  <a:txBody>
                    <a:bodyPr/>
                    <a:lstStyle/>
                    <a:p>
                      <a:pPr algn="ctr" rtl="0" fontAlgn="ctr"/>
                      <a:r>
                        <a:rPr lang="en-GB" sz="1200" u="none" strike="noStrike" dirty="0" smtClean="0">
                          <a:effectLst/>
                        </a:rPr>
                        <a:t>t</a:t>
                      </a:r>
                      <a:endParaRPr lang="en-GB" sz="1200" b="0" i="0" u="none" strike="noStrike" dirty="0">
                        <a:solidFill>
                          <a:srgbClr val="323D43"/>
                        </a:solidFill>
                        <a:effectLst/>
                        <a:latin typeface="Times New Roman"/>
                      </a:endParaRPr>
                    </a:p>
                  </a:txBody>
                  <a:tcPr marL="6583" marR="6583" marT="6583" marB="0" anchor="ctr"/>
                </a:tc>
                <a:tc>
                  <a:txBody>
                    <a:bodyPr/>
                    <a:lstStyle/>
                    <a:p>
                      <a:pPr algn="r" rtl="0" fontAlgn="ctr"/>
                      <a:r>
                        <a:rPr lang="en-GB" sz="1200" u="none" strike="noStrike">
                          <a:effectLst/>
                        </a:rPr>
                        <a:t>% of total</a:t>
                      </a:r>
                      <a:endParaRPr lang="en-GB" sz="1200" b="0" i="0" u="none" strike="noStrike">
                        <a:solidFill>
                          <a:srgbClr val="323D43"/>
                        </a:solidFill>
                        <a:effectLst/>
                        <a:latin typeface="Times New Roman"/>
                      </a:endParaRPr>
                    </a:p>
                  </a:txBody>
                  <a:tcPr marL="6583" marR="6583" marT="6583" marB="0" anchor="ctr"/>
                </a:tc>
              </a:tr>
              <a:tr h="169497">
                <a:tc>
                  <a:txBody>
                    <a:bodyPr/>
                    <a:lstStyle/>
                    <a:p>
                      <a:pPr algn="l" rtl="0" fontAlgn="ctr"/>
                      <a:r>
                        <a:rPr lang="en-GB" sz="1200" u="none" strike="noStrike" dirty="0">
                          <a:effectLst/>
                        </a:rPr>
                        <a:t>Gas</a:t>
                      </a:r>
                      <a:endParaRPr lang="en-GB" sz="1200" b="0" i="0" u="none" strike="noStrike" dirty="0">
                        <a:solidFill>
                          <a:srgbClr val="323D43"/>
                        </a:solidFill>
                        <a:effectLst/>
                        <a:latin typeface="Times New Roman"/>
                      </a:endParaRPr>
                    </a:p>
                  </a:txBody>
                  <a:tcPr marL="6583" marR="6583" marT="6583" marB="0" anchor="ctr">
                    <a:solidFill>
                      <a:schemeClr val="accent1">
                        <a:lumMod val="20000"/>
                        <a:lumOff val="80000"/>
                      </a:schemeClr>
                    </a:solidFill>
                  </a:tcPr>
                </a:tc>
                <a:tc>
                  <a:txBody>
                    <a:bodyPr/>
                    <a:lstStyle/>
                    <a:p>
                      <a:pPr algn="r" rtl="0" fontAlgn="ctr"/>
                      <a:r>
                        <a:rPr lang="en-GB" sz="1200" u="none" strike="noStrike" dirty="0">
                          <a:effectLst/>
                        </a:rPr>
                        <a:t>2.5</a:t>
                      </a:r>
                      <a:endParaRPr lang="en-GB" sz="1200" b="0" i="0" u="none" strike="noStrike" dirty="0">
                        <a:solidFill>
                          <a:srgbClr val="323D43"/>
                        </a:solidFill>
                        <a:effectLst/>
                        <a:latin typeface="Times New Roman"/>
                      </a:endParaRPr>
                    </a:p>
                  </a:txBody>
                  <a:tcPr marL="6583" marR="6583" marT="6583" marB="0" anchor="ctr">
                    <a:solidFill>
                      <a:schemeClr val="accent1">
                        <a:lumMod val="20000"/>
                        <a:lumOff val="80000"/>
                      </a:schemeClr>
                    </a:solidFill>
                  </a:tcPr>
                </a:tc>
                <a:tc>
                  <a:txBody>
                    <a:bodyPr/>
                    <a:lstStyle/>
                    <a:p>
                      <a:pPr algn="r" fontAlgn="b"/>
                      <a:r>
                        <a:rPr lang="en-GB" sz="1200" u="none" strike="noStrike" dirty="0">
                          <a:effectLst/>
                        </a:rPr>
                        <a:t>11</a:t>
                      </a:r>
                      <a:endParaRPr lang="en-GB" sz="1200" b="0" i="0" u="none" strike="noStrike" dirty="0">
                        <a:solidFill>
                          <a:srgbClr val="000000"/>
                        </a:solidFill>
                        <a:effectLst/>
                        <a:latin typeface="Times New Roman"/>
                      </a:endParaRPr>
                    </a:p>
                  </a:txBody>
                  <a:tcPr marL="6583" marR="6583" marT="6583" marB="0" anchor="b">
                    <a:solidFill>
                      <a:schemeClr val="accent1">
                        <a:lumMod val="20000"/>
                        <a:lumOff val="80000"/>
                      </a:schemeClr>
                    </a:solidFill>
                  </a:tcPr>
                </a:tc>
                <a:tc>
                  <a:txBody>
                    <a:bodyPr/>
                    <a:lstStyle/>
                    <a:p>
                      <a:pPr algn="l" fontAlgn="b"/>
                      <a:endParaRPr lang="en-GB" sz="1200" b="0" i="0" u="none" strike="noStrike" dirty="0">
                        <a:solidFill>
                          <a:srgbClr val="000000"/>
                        </a:solidFill>
                        <a:effectLst/>
                        <a:latin typeface="Times New Roman"/>
                      </a:endParaRPr>
                    </a:p>
                  </a:txBody>
                  <a:tcPr marL="6583" marR="6583" marT="6583" marB="0" anchor="b"/>
                </a:tc>
                <a:tc>
                  <a:txBody>
                    <a:bodyPr/>
                    <a:lstStyle/>
                    <a:p>
                      <a:pPr algn="l" rtl="0" fontAlgn="ctr"/>
                      <a:r>
                        <a:rPr lang="en-GB" sz="1200" u="none" strike="noStrike" dirty="0">
                          <a:effectLst/>
                        </a:rPr>
                        <a:t>Indirect he and mf</a:t>
                      </a:r>
                      <a:endParaRPr lang="en-GB" sz="1200" b="0" i="0" u="none" strike="noStrike" dirty="0">
                        <a:solidFill>
                          <a:srgbClr val="323D43"/>
                        </a:solidFill>
                        <a:effectLst/>
                        <a:latin typeface="Times New Roman"/>
                      </a:endParaRPr>
                    </a:p>
                  </a:txBody>
                  <a:tcPr marL="6583" marR="6583" marT="6583" marB="0" anchor="ctr">
                    <a:solidFill>
                      <a:schemeClr val="accent2">
                        <a:lumMod val="60000"/>
                        <a:lumOff val="40000"/>
                      </a:schemeClr>
                    </a:solidFill>
                  </a:tcPr>
                </a:tc>
                <a:tc>
                  <a:txBody>
                    <a:bodyPr/>
                    <a:lstStyle/>
                    <a:p>
                      <a:pPr algn="r" rtl="0" fontAlgn="ctr"/>
                      <a:r>
                        <a:rPr lang="en-GB" sz="1200" u="none" strike="noStrike" dirty="0">
                          <a:effectLst/>
                        </a:rPr>
                        <a:t>2.6</a:t>
                      </a:r>
                      <a:endParaRPr lang="en-GB" sz="1200" b="0" i="0" u="none" strike="noStrike" dirty="0">
                        <a:solidFill>
                          <a:srgbClr val="323D43"/>
                        </a:solidFill>
                        <a:effectLst/>
                        <a:latin typeface="Times New Roman"/>
                      </a:endParaRPr>
                    </a:p>
                  </a:txBody>
                  <a:tcPr marL="6583" marR="6583" marT="6583" marB="0" anchor="b">
                    <a:solidFill>
                      <a:schemeClr val="accent2">
                        <a:lumMod val="60000"/>
                        <a:lumOff val="40000"/>
                      </a:schemeClr>
                    </a:solidFill>
                  </a:tcPr>
                </a:tc>
                <a:tc>
                  <a:txBody>
                    <a:bodyPr/>
                    <a:lstStyle/>
                    <a:p>
                      <a:pPr algn="r" fontAlgn="b"/>
                      <a:r>
                        <a:rPr lang="en-GB" sz="1200" u="none" strike="noStrike" dirty="0">
                          <a:effectLst/>
                        </a:rPr>
                        <a:t>12</a:t>
                      </a:r>
                      <a:endParaRPr lang="en-GB" sz="1200" b="0" i="0" u="none" strike="noStrike" dirty="0">
                        <a:solidFill>
                          <a:srgbClr val="000000"/>
                        </a:solidFill>
                        <a:effectLst/>
                        <a:latin typeface="Times New Roman"/>
                      </a:endParaRPr>
                    </a:p>
                  </a:txBody>
                  <a:tcPr marL="6583" marR="6583" marT="6583" marB="0" anchor="b">
                    <a:solidFill>
                      <a:schemeClr val="accent2">
                        <a:lumMod val="60000"/>
                        <a:lumOff val="40000"/>
                      </a:schemeClr>
                    </a:solidFill>
                  </a:tcPr>
                </a:tc>
              </a:tr>
              <a:tr h="184601">
                <a:tc>
                  <a:txBody>
                    <a:bodyPr/>
                    <a:lstStyle/>
                    <a:p>
                      <a:pPr algn="l" rtl="0" fontAlgn="ctr"/>
                      <a:r>
                        <a:rPr lang="en-GB" sz="1200" u="none" strike="noStrike" dirty="0">
                          <a:effectLst/>
                        </a:rPr>
                        <a:t>Electricity</a:t>
                      </a:r>
                      <a:endParaRPr lang="en-GB" sz="1200" b="0" i="0" u="none" strike="noStrike" dirty="0">
                        <a:solidFill>
                          <a:srgbClr val="323D43"/>
                        </a:solidFill>
                        <a:effectLst/>
                        <a:latin typeface="Times New Roman"/>
                      </a:endParaRPr>
                    </a:p>
                  </a:txBody>
                  <a:tcPr marL="6583" marR="6583" marT="6583" marB="0" anchor="ctr">
                    <a:solidFill>
                      <a:schemeClr val="accent1">
                        <a:lumMod val="20000"/>
                        <a:lumOff val="80000"/>
                      </a:schemeClr>
                    </a:solidFill>
                  </a:tcPr>
                </a:tc>
                <a:tc>
                  <a:txBody>
                    <a:bodyPr/>
                    <a:lstStyle/>
                    <a:p>
                      <a:pPr algn="r" rtl="0" fontAlgn="ctr"/>
                      <a:r>
                        <a:rPr lang="en-GB" sz="1200" u="none" strike="noStrike" dirty="0">
                          <a:effectLst/>
                        </a:rPr>
                        <a:t>2.1</a:t>
                      </a:r>
                      <a:endParaRPr lang="en-GB" sz="1200" b="0" i="0" u="none" strike="noStrike" dirty="0">
                        <a:solidFill>
                          <a:srgbClr val="323D43"/>
                        </a:solidFill>
                        <a:effectLst/>
                        <a:latin typeface="Times New Roman"/>
                      </a:endParaRPr>
                    </a:p>
                  </a:txBody>
                  <a:tcPr marL="6583" marR="6583" marT="6583" marB="0" anchor="ctr">
                    <a:solidFill>
                      <a:schemeClr val="accent1">
                        <a:lumMod val="20000"/>
                        <a:lumOff val="80000"/>
                      </a:schemeClr>
                    </a:solidFill>
                  </a:tcPr>
                </a:tc>
                <a:tc>
                  <a:txBody>
                    <a:bodyPr/>
                    <a:lstStyle/>
                    <a:p>
                      <a:pPr algn="r" fontAlgn="b"/>
                      <a:r>
                        <a:rPr lang="en-GB" sz="1200" u="none" strike="noStrike" dirty="0">
                          <a:effectLst/>
                        </a:rPr>
                        <a:t>10</a:t>
                      </a:r>
                      <a:endParaRPr lang="en-GB" sz="1200" b="0" i="0" u="none" strike="noStrike" dirty="0">
                        <a:solidFill>
                          <a:srgbClr val="000000"/>
                        </a:solidFill>
                        <a:effectLst/>
                        <a:latin typeface="Times New Roman"/>
                      </a:endParaRPr>
                    </a:p>
                  </a:txBody>
                  <a:tcPr marL="6583" marR="6583" marT="6583" marB="0" anchor="b">
                    <a:solidFill>
                      <a:schemeClr val="accent1">
                        <a:lumMod val="20000"/>
                        <a:lumOff val="80000"/>
                      </a:schemeClr>
                    </a:solidFill>
                  </a:tcPr>
                </a:tc>
                <a:tc>
                  <a:txBody>
                    <a:bodyPr/>
                    <a:lstStyle/>
                    <a:p>
                      <a:pPr algn="l" fontAlgn="b"/>
                      <a:endParaRPr lang="en-GB" sz="1200" b="0" i="0" u="none" strike="noStrike">
                        <a:solidFill>
                          <a:srgbClr val="000000"/>
                        </a:solidFill>
                        <a:effectLst/>
                        <a:latin typeface="Times New Roman"/>
                      </a:endParaRPr>
                    </a:p>
                  </a:txBody>
                  <a:tcPr marL="6583" marR="6583" marT="6583" marB="0" anchor="b"/>
                </a:tc>
                <a:tc>
                  <a:txBody>
                    <a:bodyPr/>
                    <a:lstStyle/>
                    <a:p>
                      <a:pPr algn="l" rtl="0" fontAlgn="ctr"/>
                      <a:r>
                        <a:rPr lang="en-GB" sz="1200" u="none" strike="noStrike" dirty="0">
                          <a:effectLst/>
                        </a:rPr>
                        <a:t>Food</a:t>
                      </a:r>
                      <a:endParaRPr lang="en-GB" sz="1200" b="0" i="0" u="none" strike="noStrike" dirty="0">
                        <a:solidFill>
                          <a:srgbClr val="323D43"/>
                        </a:solidFill>
                        <a:effectLst/>
                        <a:latin typeface="Times New Roman"/>
                      </a:endParaRPr>
                    </a:p>
                  </a:txBody>
                  <a:tcPr marL="6583" marR="6583" marT="6583" marB="0" anchor="ctr">
                    <a:solidFill>
                      <a:schemeClr val="accent2">
                        <a:lumMod val="60000"/>
                        <a:lumOff val="40000"/>
                      </a:schemeClr>
                    </a:solidFill>
                  </a:tcPr>
                </a:tc>
                <a:tc>
                  <a:txBody>
                    <a:bodyPr/>
                    <a:lstStyle/>
                    <a:p>
                      <a:pPr algn="r" rtl="0" fontAlgn="ctr"/>
                      <a:r>
                        <a:rPr lang="en-GB" sz="1200" u="none" strike="noStrike" dirty="0">
                          <a:effectLst/>
                        </a:rPr>
                        <a:t>1.5</a:t>
                      </a:r>
                      <a:endParaRPr lang="en-GB" sz="1200" b="0" i="0" u="none" strike="noStrike" dirty="0">
                        <a:solidFill>
                          <a:srgbClr val="323D43"/>
                        </a:solidFill>
                        <a:effectLst/>
                        <a:latin typeface="Times New Roman"/>
                      </a:endParaRPr>
                    </a:p>
                  </a:txBody>
                  <a:tcPr marL="6583" marR="6583" marT="6583" marB="0" anchor="b">
                    <a:solidFill>
                      <a:schemeClr val="accent2">
                        <a:lumMod val="60000"/>
                        <a:lumOff val="40000"/>
                      </a:schemeClr>
                    </a:solidFill>
                  </a:tcPr>
                </a:tc>
                <a:tc>
                  <a:txBody>
                    <a:bodyPr/>
                    <a:lstStyle/>
                    <a:p>
                      <a:pPr algn="r" fontAlgn="b"/>
                      <a:r>
                        <a:rPr lang="en-GB" sz="1200" u="none" strike="noStrike" dirty="0">
                          <a:effectLst/>
                        </a:rPr>
                        <a:t>7</a:t>
                      </a:r>
                      <a:endParaRPr lang="en-GB" sz="1200" b="0" i="0" u="none" strike="noStrike" dirty="0">
                        <a:solidFill>
                          <a:srgbClr val="000000"/>
                        </a:solidFill>
                        <a:effectLst/>
                        <a:latin typeface="Times New Roman"/>
                      </a:endParaRPr>
                    </a:p>
                  </a:txBody>
                  <a:tcPr marL="6583" marR="6583" marT="6583" marB="0" anchor="b">
                    <a:solidFill>
                      <a:schemeClr val="accent2">
                        <a:lumMod val="60000"/>
                        <a:lumOff val="40000"/>
                      </a:schemeClr>
                    </a:solidFill>
                  </a:tcPr>
                </a:tc>
              </a:tr>
              <a:tr h="184601">
                <a:tc>
                  <a:txBody>
                    <a:bodyPr/>
                    <a:lstStyle/>
                    <a:p>
                      <a:pPr algn="l" rtl="0" fontAlgn="ctr"/>
                      <a:r>
                        <a:rPr lang="en-GB" sz="1200" u="none" strike="noStrike">
                          <a:effectLst/>
                        </a:rPr>
                        <a:t>Other home energy</a:t>
                      </a:r>
                      <a:endParaRPr lang="en-GB" sz="1200" b="0" i="0" u="none" strike="noStrike">
                        <a:solidFill>
                          <a:srgbClr val="323D43"/>
                        </a:solidFill>
                        <a:effectLst/>
                        <a:latin typeface="Times New Roman"/>
                      </a:endParaRPr>
                    </a:p>
                  </a:txBody>
                  <a:tcPr marL="6583" marR="6583" marT="6583" marB="0" anchor="ctr">
                    <a:solidFill>
                      <a:schemeClr val="accent1">
                        <a:lumMod val="20000"/>
                        <a:lumOff val="80000"/>
                      </a:schemeClr>
                    </a:solidFill>
                  </a:tcPr>
                </a:tc>
                <a:tc>
                  <a:txBody>
                    <a:bodyPr/>
                    <a:lstStyle/>
                    <a:p>
                      <a:pPr algn="r" rtl="0" fontAlgn="ctr"/>
                      <a:r>
                        <a:rPr lang="en-GB" sz="1200" u="none" strike="noStrike" dirty="0">
                          <a:effectLst/>
                        </a:rPr>
                        <a:t>0.5</a:t>
                      </a:r>
                      <a:endParaRPr lang="en-GB" sz="1200" b="0" i="0" u="none" strike="noStrike" dirty="0">
                        <a:solidFill>
                          <a:srgbClr val="323D43"/>
                        </a:solidFill>
                        <a:effectLst/>
                        <a:latin typeface="Times New Roman"/>
                      </a:endParaRPr>
                    </a:p>
                  </a:txBody>
                  <a:tcPr marL="6583" marR="6583" marT="6583" marB="0" anchor="ctr">
                    <a:solidFill>
                      <a:schemeClr val="accent1">
                        <a:lumMod val="20000"/>
                        <a:lumOff val="80000"/>
                      </a:schemeClr>
                    </a:solidFill>
                  </a:tcPr>
                </a:tc>
                <a:tc>
                  <a:txBody>
                    <a:bodyPr/>
                    <a:lstStyle/>
                    <a:p>
                      <a:pPr algn="r" fontAlgn="b"/>
                      <a:r>
                        <a:rPr lang="en-GB" sz="1200" u="none" strike="noStrike" dirty="0">
                          <a:effectLst/>
                        </a:rPr>
                        <a:t>2</a:t>
                      </a:r>
                      <a:endParaRPr lang="en-GB" sz="1200" b="0" i="0" u="none" strike="noStrike" dirty="0">
                        <a:solidFill>
                          <a:srgbClr val="000000"/>
                        </a:solidFill>
                        <a:effectLst/>
                        <a:latin typeface="Times New Roman"/>
                      </a:endParaRPr>
                    </a:p>
                  </a:txBody>
                  <a:tcPr marL="6583" marR="6583" marT="6583" marB="0" anchor="b">
                    <a:solidFill>
                      <a:schemeClr val="accent1">
                        <a:lumMod val="20000"/>
                        <a:lumOff val="80000"/>
                      </a:schemeClr>
                    </a:solidFill>
                  </a:tcPr>
                </a:tc>
                <a:tc>
                  <a:txBody>
                    <a:bodyPr/>
                    <a:lstStyle/>
                    <a:p>
                      <a:pPr algn="l" fontAlgn="b"/>
                      <a:endParaRPr lang="en-GB" sz="1200" b="0" i="0" u="none" strike="noStrike">
                        <a:solidFill>
                          <a:srgbClr val="000000"/>
                        </a:solidFill>
                        <a:effectLst/>
                        <a:latin typeface="Times New Roman"/>
                      </a:endParaRPr>
                    </a:p>
                  </a:txBody>
                  <a:tcPr marL="6583" marR="6583" marT="6583" marB="0" anchor="b"/>
                </a:tc>
                <a:tc>
                  <a:txBody>
                    <a:bodyPr/>
                    <a:lstStyle/>
                    <a:p>
                      <a:pPr algn="l" rtl="0" fontAlgn="ctr"/>
                      <a:r>
                        <a:rPr lang="en-GB" sz="1200" u="none" strike="noStrike" dirty="0">
                          <a:effectLst/>
                        </a:rPr>
                        <a:t>Catering/hotels</a:t>
                      </a:r>
                      <a:endParaRPr lang="en-GB" sz="1200" b="0" i="0" u="none" strike="noStrike" dirty="0">
                        <a:solidFill>
                          <a:srgbClr val="323D43"/>
                        </a:solidFill>
                        <a:effectLst/>
                        <a:latin typeface="Times New Roman"/>
                      </a:endParaRPr>
                    </a:p>
                  </a:txBody>
                  <a:tcPr marL="6583" marR="6583" marT="6583" marB="0" anchor="ctr">
                    <a:solidFill>
                      <a:schemeClr val="accent2">
                        <a:lumMod val="60000"/>
                        <a:lumOff val="40000"/>
                      </a:schemeClr>
                    </a:solidFill>
                  </a:tcPr>
                </a:tc>
                <a:tc>
                  <a:txBody>
                    <a:bodyPr/>
                    <a:lstStyle/>
                    <a:p>
                      <a:pPr algn="r" rtl="0" fontAlgn="ctr"/>
                      <a:r>
                        <a:rPr lang="en-GB" sz="1200" u="none" strike="noStrike" dirty="0">
                          <a:effectLst/>
                        </a:rPr>
                        <a:t>1.1</a:t>
                      </a:r>
                      <a:endParaRPr lang="en-GB" sz="1200" b="0" i="0" u="none" strike="noStrike" dirty="0">
                        <a:solidFill>
                          <a:srgbClr val="323D43"/>
                        </a:solidFill>
                        <a:effectLst/>
                        <a:latin typeface="Times New Roman"/>
                      </a:endParaRPr>
                    </a:p>
                  </a:txBody>
                  <a:tcPr marL="6583" marR="6583" marT="6583" marB="0" anchor="b">
                    <a:solidFill>
                      <a:schemeClr val="accent2">
                        <a:lumMod val="60000"/>
                        <a:lumOff val="40000"/>
                      </a:schemeClr>
                    </a:solidFill>
                  </a:tcPr>
                </a:tc>
                <a:tc>
                  <a:txBody>
                    <a:bodyPr/>
                    <a:lstStyle/>
                    <a:p>
                      <a:pPr algn="r" fontAlgn="b"/>
                      <a:r>
                        <a:rPr lang="en-GB" sz="1200" u="none" strike="noStrike" dirty="0">
                          <a:effectLst/>
                        </a:rPr>
                        <a:t>5</a:t>
                      </a:r>
                      <a:endParaRPr lang="en-GB" sz="1200" b="0" i="0" u="none" strike="noStrike" dirty="0">
                        <a:solidFill>
                          <a:srgbClr val="000000"/>
                        </a:solidFill>
                        <a:effectLst/>
                        <a:latin typeface="Times New Roman"/>
                      </a:endParaRPr>
                    </a:p>
                  </a:txBody>
                  <a:tcPr marL="6583" marR="6583" marT="6583" marB="0" anchor="b">
                    <a:solidFill>
                      <a:schemeClr val="accent2">
                        <a:lumMod val="60000"/>
                        <a:lumOff val="40000"/>
                      </a:schemeClr>
                    </a:solidFill>
                  </a:tcPr>
                </a:tc>
              </a:tr>
              <a:tr h="184601">
                <a:tc>
                  <a:txBody>
                    <a:bodyPr/>
                    <a:lstStyle/>
                    <a:p>
                      <a:pPr algn="l" rtl="0" fontAlgn="ctr"/>
                      <a:r>
                        <a:rPr lang="en-GB" sz="1200" b="1" u="none" strike="noStrike" dirty="0">
                          <a:effectLst/>
                        </a:rPr>
                        <a:t>Total Home energy</a:t>
                      </a:r>
                      <a:endParaRPr lang="en-GB" sz="1200" b="1" i="0" u="none" strike="noStrike" dirty="0">
                        <a:solidFill>
                          <a:srgbClr val="323D43"/>
                        </a:solidFill>
                        <a:effectLst/>
                        <a:latin typeface="Times New Roman"/>
                      </a:endParaRPr>
                    </a:p>
                  </a:txBody>
                  <a:tcPr marL="6583" marR="6583" marT="6583" marB="0" anchor="ctr">
                    <a:solidFill>
                      <a:schemeClr val="accent1">
                        <a:lumMod val="20000"/>
                        <a:lumOff val="80000"/>
                      </a:schemeClr>
                    </a:solidFill>
                  </a:tcPr>
                </a:tc>
                <a:tc>
                  <a:txBody>
                    <a:bodyPr/>
                    <a:lstStyle/>
                    <a:p>
                      <a:pPr algn="r" rtl="0" fontAlgn="ctr"/>
                      <a:r>
                        <a:rPr lang="en-GB" sz="1200" b="1" u="none" strike="noStrike" dirty="0">
                          <a:effectLst/>
                        </a:rPr>
                        <a:t>5.1</a:t>
                      </a:r>
                      <a:endParaRPr lang="en-GB" sz="1200" b="1" i="0" u="none" strike="noStrike" dirty="0">
                        <a:solidFill>
                          <a:srgbClr val="323D43"/>
                        </a:solidFill>
                        <a:effectLst/>
                        <a:latin typeface="Times New Roman"/>
                      </a:endParaRPr>
                    </a:p>
                  </a:txBody>
                  <a:tcPr marL="6583" marR="6583" marT="6583" marB="0" anchor="ctr">
                    <a:solidFill>
                      <a:schemeClr val="accent1">
                        <a:lumMod val="20000"/>
                        <a:lumOff val="80000"/>
                      </a:schemeClr>
                    </a:solidFill>
                  </a:tcPr>
                </a:tc>
                <a:tc>
                  <a:txBody>
                    <a:bodyPr/>
                    <a:lstStyle/>
                    <a:p>
                      <a:pPr marL="0" algn="r" defTabSz="914400" rtl="0" eaLnBrk="1" fontAlgn="ctr" latinLnBrk="0" hangingPunct="1"/>
                      <a:r>
                        <a:rPr lang="en-GB" sz="1200" b="1" u="none" strike="noStrike" kern="1200" dirty="0">
                          <a:solidFill>
                            <a:schemeClr val="dk1"/>
                          </a:solidFill>
                          <a:effectLst/>
                          <a:latin typeface="+mn-lt"/>
                          <a:ea typeface="+mn-ea"/>
                          <a:cs typeface="+mn-cs"/>
                        </a:rPr>
                        <a:t>24</a:t>
                      </a:r>
                    </a:p>
                  </a:txBody>
                  <a:tcPr marL="6583" marR="6583" marT="6583" marB="0" anchor="ctr">
                    <a:solidFill>
                      <a:schemeClr val="accent1">
                        <a:lumMod val="20000"/>
                        <a:lumOff val="80000"/>
                      </a:schemeClr>
                    </a:solidFill>
                  </a:tcPr>
                </a:tc>
                <a:tc>
                  <a:txBody>
                    <a:bodyPr/>
                    <a:lstStyle/>
                    <a:p>
                      <a:pPr algn="r" fontAlgn="b"/>
                      <a:endParaRPr lang="en-GB" sz="1200" b="0" i="0" u="none" strike="noStrike" dirty="0">
                        <a:solidFill>
                          <a:srgbClr val="000000"/>
                        </a:solidFill>
                        <a:effectLst/>
                        <a:latin typeface="Times New Roman"/>
                      </a:endParaRPr>
                    </a:p>
                  </a:txBody>
                  <a:tcPr marL="6583" marR="6583" marT="6583" marB="0" anchor="b"/>
                </a:tc>
                <a:tc>
                  <a:txBody>
                    <a:bodyPr/>
                    <a:lstStyle/>
                    <a:p>
                      <a:pPr algn="l" rtl="0" fontAlgn="ctr"/>
                      <a:r>
                        <a:rPr lang="en-GB" sz="1200" u="none" strike="noStrike" dirty="0">
                          <a:effectLst/>
                        </a:rPr>
                        <a:t>Recreation</a:t>
                      </a:r>
                      <a:endParaRPr lang="en-GB" sz="1200" b="0" i="0" u="none" strike="noStrike" dirty="0">
                        <a:solidFill>
                          <a:srgbClr val="323D43"/>
                        </a:solidFill>
                        <a:effectLst/>
                        <a:latin typeface="Times New Roman"/>
                      </a:endParaRPr>
                    </a:p>
                  </a:txBody>
                  <a:tcPr marL="6583" marR="6583" marT="6583" marB="0" anchor="ctr">
                    <a:solidFill>
                      <a:schemeClr val="accent2">
                        <a:lumMod val="60000"/>
                        <a:lumOff val="40000"/>
                      </a:schemeClr>
                    </a:solidFill>
                  </a:tcPr>
                </a:tc>
                <a:tc>
                  <a:txBody>
                    <a:bodyPr/>
                    <a:lstStyle/>
                    <a:p>
                      <a:pPr algn="r" rtl="0" fontAlgn="ctr"/>
                      <a:r>
                        <a:rPr lang="en-GB" sz="1200" u="none" strike="noStrike" dirty="0">
                          <a:effectLst/>
                        </a:rPr>
                        <a:t>0.8</a:t>
                      </a:r>
                      <a:endParaRPr lang="en-GB" sz="1200" b="0" i="0" u="none" strike="noStrike" dirty="0">
                        <a:solidFill>
                          <a:srgbClr val="323D43"/>
                        </a:solidFill>
                        <a:effectLst/>
                        <a:latin typeface="Times New Roman"/>
                      </a:endParaRPr>
                    </a:p>
                  </a:txBody>
                  <a:tcPr marL="6583" marR="6583" marT="6583" marB="0" anchor="b">
                    <a:solidFill>
                      <a:schemeClr val="accent2">
                        <a:lumMod val="60000"/>
                        <a:lumOff val="40000"/>
                      </a:schemeClr>
                    </a:solidFill>
                  </a:tcPr>
                </a:tc>
                <a:tc>
                  <a:txBody>
                    <a:bodyPr/>
                    <a:lstStyle/>
                    <a:p>
                      <a:pPr algn="r" fontAlgn="b"/>
                      <a:r>
                        <a:rPr lang="en-GB" sz="1200" u="none" strike="noStrike" dirty="0">
                          <a:effectLst/>
                        </a:rPr>
                        <a:t>4</a:t>
                      </a:r>
                      <a:endParaRPr lang="en-GB" sz="1200" b="0" i="0" u="none" strike="noStrike" dirty="0">
                        <a:solidFill>
                          <a:srgbClr val="000000"/>
                        </a:solidFill>
                        <a:effectLst/>
                        <a:latin typeface="Times New Roman"/>
                      </a:endParaRPr>
                    </a:p>
                  </a:txBody>
                  <a:tcPr marL="6583" marR="6583" marT="6583" marB="0" anchor="b">
                    <a:solidFill>
                      <a:schemeClr val="accent2">
                        <a:lumMod val="60000"/>
                        <a:lumOff val="40000"/>
                      </a:schemeClr>
                    </a:solidFill>
                  </a:tcPr>
                </a:tc>
              </a:tr>
              <a:tr h="184601">
                <a:tc>
                  <a:txBody>
                    <a:bodyPr/>
                    <a:lstStyle/>
                    <a:p>
                      <a:pPr algn="l" rtl="0" fontAlgn="ctr"/>
                      <a:r>
                        <a:rPr lang="en-GB" sz="1200" u="none" strike="noStrike">
                          <a:effectLst/>
                        </a:rPr>
                        <a:t> </a:t>
                      </a:r>
                      <a:endParaRPr lang="en-GB" sz="1200" b="0" i="0" u="none" strike="noStrike">
                        <a:solidFill>
                          <a:srgbClr val="323D43"/>
                        </a:solidFill>
                        <a:effectLst/>
                        <a:latin typeface="Times New Roman"/>
                      </a:endParaRPr>
                    </a:p>
                  </a:txBody>
                  <a:tcPr marL="6583" marR="6583" marT="6583" marB="0" anchor="ctr"/>
                </a:tc>
                <a:tc>
                  <a:txBody>
                    <a:bodyPr/>
                    <a:lstStyle/>
                    <a:p>
                      <a:pPr algn="r" rtl="0" fontAlgn="ctr"/>
                      <a:r>
                        <a:rPr lang="en-GB" sz="1200" u="none" strike="noStrike">
                          <a:effectLst/>
                        </a:rPr>
                        <a:t> </a:t>
                      </a:r>
                      <a:endParaRPr lang="en-GB" sz="1200" b="0" i="0" u="none" strike="noStrike">
                        <a:solidFill>
                          <a:srgbClr val="323D43"/>
                        </a:solidFill>
                        <a:effectLst/>
                        <a:latin typeface="Times New Roman"/>
                      </a:endParaRPr>
                    </a:p>
                  </a:txBody>
                  <a:tcPr marL="6583" marR="6583" marT="6583" marB="0" anchor="ctr"/>
                </a:tc>
                <a:tc>
                  <a:txBody>
                    <a:bodyPr/>
                    <a:lstStyle/>
                    <a:p>
                      <a:pPr algn="r" fontAlgn="b"/>
                      <a:endParaRPr lang="en-GB" sz="1200" b="0" i="0" u="none" strike="noStrike" dirty="0">
                        <a:solidFill>
                          <a:srgbClr val="000000"/>
                        </a:solidFill>
                        <a:effectLst/>
                        <a:latin typeface="Times New Roman"/>
                      </a:endParaRPr>
                    </a:p>
                  </a:txBody>
                  <a:tcPr marL="6583" marR="6583" marT="6583" marB="0" anchor="b"/>
                </a:tc>
                <a:tc>
                  <a:txBody>
                    <a:bodyPr/>
                    <a:lstStyle/>
                    <a:p>
                      <a:pPr algn="l" fontAlgn="b"/>
                      <a:endParaRPr lang="en-GB" sz="1200" b="0" i="0" u="none" strike="noStrike">
                        <a:solidFill>
                          <a:srgbClr val="000000"/>
                        </a:solidFill>
                        <a:effectLst/>
                        <a:latin typeface="Times New Roman"/>
                      </a:endParaRPr>
                    </a:p>
                  </a:txBody>
                  <a:tcPr marL="6583" marR="6583" marT="6583" marB="0" anchor="b"/>
                </a:tc>
                <a:tc>
                  <a:txBody>
                    <a:bodyPr/>
                    <a:lstStyle/>
                    <a:p>
                      <a:pPr algn="l" rtl="0" fontAlgn="ctr"/>
                      <a:r>
                        <a:rPr lang="en-GB" sz="1200" u="none" strike="noStrike" dirty="0">
                          <a:effectLst/>
                        </a:rPr>
                        <a:t>Clothing</a:t>
                      </a:r>
                      <a:endParaRPr lang="en-GB" sz="1200" b="0" i="0" u="none" strike="noStrike" dirty="0">
                        <a:solidFill>
                          <a:srgbClr val="323D43"/>
                        </a:solidFill>
                        <a:effectLst/>
                        <a:latin typeface="Times New Roman"/>
                      </a:endParaRPr>
                    </a:p>
                  </a:txBody>
                  <a:tcPr marL="6583" marR="6583" marT="6583" marB="0" anchor="ctr">
                    <a:solidFill>
                      <a:schemeClr val="accent2">
                        <a:lumMod val="60000"/>
                        <a:lumOff val="40000"/>
                      </a:schemeClr>
                    </a:solidFill>
                  </a:tcPr>
                </a:tc>
                <a:tc>
                  <a:txBody>
                    <a:bodyPr/>
                    <a:lstStyle/>
                    <a:p>
                      <a:pPr algn="r" rtl="0" fontAlgn="ctr"/>
                      <a:r>
                        <a:rPr lang="en-GB" sz="1200" u="none" strike="noStrike" dirty="0">
                          <a:effectLst/>
                        </a:rPr>
                        <a:t>0.7</a:t>
                      </a:r>
                      <a:endParaRPr lang="en-GB" sz="1200" b="0" i="0" u="none" strike="noStrike" dirty="0">
                        <a:solidFill>
                          <a:srgbClr val="323D43"/>
                        </a:solidFill>
                        <a:effectLst/>
                        <a:latin typeface="Times New Roman"/>
                      </a:endParaRPr>
                    </a:p>
                  </a:txBody>
                  <a:tcPr marL="6583" marR="6583" marT="6583" marB="0" anchor="b">
                    <a:solidFill>
                      <a:schemeClr val="accent2">
                        <a:lumMod val="60000"/>
                        <a:lumOff val="40000"/>
                      </a:schemeClr>
                    </a:solidFill>
                  </a:tcPr>
                </a:tc>
                <a:tc>
                  <a:txBody>
                    <a:bodyPr/>
                    <a:lstStyle/>
                    <a:p>
                      <a:pPr algn="r" fontAlgn="b"/>
                      <a:r>
                        <a:rPr lang="en-GB" sz="1200" u="none" strike="noStrike" dirty="0">
                          <a:effectLst/>
                        </a:rPr>
                        <a:t>3</a:t>
                      </a:r>
                      <a:endParaRPr lang="en-GB" sz="1200" b="0" i="0" u="none" strike="noStrike" dirty="0">
                        <a:solidFill>
                          <a:srgbClr val="000000"/>
                        </a:solidFill>
                        <a:effectLst/>
                        <a:latin typeface="Times New Roman"/>
                      </a:endParaRPr>
                    </a:p>
                  </a:txBody>
                  <a:tcPr marL="6583" marR="6583" marT="6583" marB="0" anchor="b">
                    <a:solidFill>
                      <a:schemeClr val="accent2">
                        <a:lumMod val="60000"/>
                        <a:lumOff val="40000"/>
                      </a:schemeClr>
                    </a:solidFill>
                  </a:tcPr>
                </a:tc>
              </a:tr>
              <a:tr h="184601">
                <a:tc>
                  <a:txBody>
                    <a:bodyPr/>
                    <a:lstStyle/>
                    <a:p>
                      <a:pPr algn="l" rtl="0" fontAlgn="ctr"/>
                      <a:r>
                        <a:rPr lang="en-GB" sz="1200" u="none" strike="noStrike" dirty="0">
                          <a:effectLst/>
                        </a:rPr>
                        <a:t>Motor fuels</a:t>
                      </a:r>
                      <a:endParaRPr lang="en-GB" sz="1200" b="0" i="0" u="none" strike="noStrike" dirty="0">
                        <a:solidFill>
                          <a:srgbClr val="323D43"/>
                        </a:solidFill>
                        <a:effectLst/>
                        <a:latin typeface="Times New Roman"/>
                      </a:endParaRPr>
                    </a:p>
                  </a:txBody>
                  <a:tcPr marL="6583" marR="6583" marT="6583" marB="0" anchor="ctr">
                    <a:solidFill>
                      <a:schemeClr val="accent1">
                        <a:lumMod val="60000"/>
                        <a:lumOff val="40000"/>
                      </a:schemeClr>
                    </a:solidFill>
                  </a:tcPr>
                </a:tc>
                <a:tc>
                  <a:txBody>
                    <a:bodyPr/>
                    <a:lstStyle/>
                    <a:p>
                      <a:pPr algn="r" rtl="0" fontAlgn="ctr"/>
                      <a:r>
                        <a:rPr lang="en-GB" sz="1200" u="none" strike="noStrike" dirty="0">
                          <a:effectLst/>
                        </a:rPr>
                        <a:t>2.4</a:t>
                      </a:r>
                      <a:endParaRPr lang="en-GB" sz="1200" b="0" i="0" u="none" strike="noStrike" dirty="0">
                        <a:solidFill>
                          <a:srgbClr val="323D43"/>
                        </a:solidFill>
                        <a:effectLst/>
                        <a:latin typeface="Times New Roman"/>
                      </a:endParaRPr>
                    </a:p>
                  </a:txBody>
                  <a:tcPr marL="6583" marR="6583" marT="6583" marB="0" anchor="ctr">
                    <a:solidFill>
                      <a:schemeClr val="accent1">
                        <a:lumMod val="60000"/>
                        <a:lumOff val="40000"/>
                      </a:schemeClr>
                    </a:solidFill>
                  </a:tcPr>
                </a:tc>
                <a:tc>
                  <a:txBody>
                    <a:bodyPr/>
                    <a:lstStyle/>
                    <a:p>
                      <a:pPr algn="r" fontAlgn="b"/>
                      <a:r>
                        <a:rPr lang="en-GB" sz="1200" u="none" strike="noStrike" dirty="0">
                          <a:effectLst/>
                        </a:rPr>
                        <a:t>11</a:t>
                      </a:r>
                      <a:endParaRPr lang="en-GB" sz="1200" b="0" i="0" u="none" strike="noStrike" dirty="0">
                        <a:solidFill>
                          <a:srgbClr val="000000"/>
                        </a:solidFill>
                        <a:effectLst/>
                        <a:latin typeface="Times New Roman"/>
                      </a:endParaRPr>
                    </a:p>
                  </a:txBody>
                  <a:tcPr marL="6583" marR="6583" marT="6583" marB="0" anchor="b">
                    <a:solidFill>
                      <a:schemeClr val="accent1">
                        <a:lumMod val="60000"/>
                        <a:lumOff val="40000"/>
                      </a:schemeClr>
                    </a:solidFill>
                  </a:tcPr>
                </a:tc>
                <a:tc>
                  <a:txBody>
                    <a:bodyPr/>
                    <a:lstStyle/>
                    <a:p>
                      <a:pPr algn="l" fontAlgn="b"/>
                      <a:endParaRPr lang="en-GB" sz="1200" b="0" i="0" u="none" strike="noStrike">
                        <a:solidFill>
                          <a:srgbClr val="000000"/>
                        </a:solidFill>
                        <a:effectLst/>
                        <a:latin typeface="Times New Roman"/>
                      </a:endParaRPr>
                    </a:p>
                  </a:txBody>
                  <a:tcPr marL="6583" marR="6583" marT="6583" marB="0" anchor="b"/>
                </a:tc>
                <a:tc>
                  <a:txBody>
                    <a:bodyPr/>
                    <a:lstStyle/>
                    <a:p>
                      <a:pPr algn="l" rtl="0" fontAlgn="ctr"/>
                      <a:r>
                        <a:rPr lang="en-GB" sz="1200" u="none" strike="noStrike">
                          <a:effectLst/>
                        </a:rPr>
                        <a:t>Furniture, appliances, tools</a:t>
                      </a:r>
                      <a:endParaRPr lang="en-GB" sz="1200" b="0" i="0" u="none" strike="noStrike">
                        <a:solidFill>
                          <a:srgbClr val="323D43"/>
                        </a:solidFill>
                        <a:effectLst/>
                        <a:latin typeface="Times New Roman"/>
                      </a:endParaRPr>
                    </a:p>
                  </a:txBody>
                  <a:tcPr marL="6583" marR="6583" marT="6583" marB="0" anchor="ctr">
                    <a:solidFill>
                      <a:schemeClr val="accent2">
                        <a:lumMod val="60000"/>
                        <a:lumOff val="40000"/>
                      </a:schemeClr>
                    </a:solidFill>
                  </a:tcPr>
                </a:tc>
                <a:tc>
                  <a:txBody>
                    <a:bodyPr/>
                    <a:lstStyle/>
                    <a:p>
                      <a:pPr algn="r" rtl="0" fontAlgn="ctr"/>
                      <a:r>
                        <a:rPr lang="en-GB" sz="1200" u="none" strike="noStrike" dirty="0">
                          <a:effectLst/>
                        </a:rPr>
                        <a:t>0.7</a:t>
                      </a:r>
                      <a:endParaRPr lang="en-GB" sz="1200" b="0" i="0" u="none" strike="noStrike" dirty="0">
                        <a:solidFill>
                          <a:srgbClr val="323D43"/>
                        </a:solidFill>
                        <a:effectLst/>
                        <a:latin typeface="Times New Roman"/>
                      </a:endParaRPr>
                    </a:p>
                  </a:txBody>
                  <a:tcPr marL="6583" marR="6583" marT="6583" marB="0" anchor="b">
                    <a:solidFill>
                      <a:schemeClr val="accent2">
                        <a:lumMod val="60000"/>
                        <a:lumOff val="40000"/>
                      </a:schemeClr>
                    </a:solidFill>
                  </a:tcPr>
                </a:tc>
                <a:tc>
                  <a:txBody>
                    <a:bodyPr/>
                    <a:lstStyle/>
                    <a:p>
                      <a:pPr algn="r" fontAlgn="b"/>
                      <a:r>
                        <a:rPr lang="en-GB" sz="1200" u="none" strike="noStrike" dirty="0">
                          <a:effectLst/>
                        </a:rPr>
                        <a:t>3</a:t>
                      </a:r>
                      <a:endParaRPr lang="en-GB" sz="1200" b="0" i="0" u="none" strike="noStrike" dirty="0">
                        <a:solidFill>
                          <a:srgbClr val="000000"/>
                        </a:solidFill>
                        <a:effectLst/>
                        <a:latin typeface="Times New Roman"/>
                      </a:endParaRPr>
                    </a:p>
                  </a:txBody>
                  <a:tcPr marL="6583" marR="6583" marT="6583" marB="0" anchor="b">
                    <a:solidFill>
                      <a:schemeClr val="accent2">
                        <a:lumMod val="60000"/>
                        <a:lumOff val="40000"/>
                      </a:schemeClr>
                    </a:solidFill>
                  </a:tcPr>
                </a:tc>
              </a:tr>
              <a:tr h="184601">
                <a:tc>
                  <a:txBody>
                    <a:bodyPr/>
                    <a:lstStyle/>
                    <a:p>
                      <a:pPr algn="l" rtl="0" fontAlgn="ctr"/>
                      <a:r>
                        <a:rPr lang="en-GB" sz="1200" u="none" strike="noStrike" dirty="0">
                          <a:effectLst/>
                        </a:rPr>
                        <a:t>Flights</a:t>
                      </a:r>
                      <a:endParaRPr lang="en-GB" sz="1200" b="0" i="0" u="none" strike="noStrike" dirty="0">
                        <a:solidFill>
                          <a:srgbClr val="323D43"/>
                        </a:solidFill>
                        <a:effectLst/>
                        <a:latin typeface="Times New Roman"/>
                      </a:endParaRPr>
                    </a:p>
                  </a:txBody>
                  <a:tcPr marL="6583" marR="6583" marT="6583" marB="0" anchor="ctr">
                    <a:solidFill>
                      <a:schemeClr val="accent1">
                        <a:lumMod val="60000"/>
                        <a:lumOff val="40000"/>
                      </a:schemeClr>
                    </a:solidFill>
                  </a:tcPr>
                </a:tc>
                <a:tc>
                  <a:txBody>
                    <a:bodyPr/>
                    <a:lstStyle/>
                    <a:p>
                      <a:pPr algn="r" rtl="0" fontAlgn="ctr"/>
                      <a:r>
                        <a:rPr lang="en-GB" sz="1200" u="none" strike="noStrike" dirty="0">
                          <a:effectLst/>
                        </a:rPr>
                        <a:t>2.0</a:t>
                      </a:r>
                      <a:endParaRPr lang="en-GB" sz="1200" b="0" i="0" u="none" strike="noStrike" dirty="0">
                        <a:solidFill>
                          <a:srgbClr val="323D43"/>
                        </a:solidFill>
                        <a:effectLst/>
                        <a:latin typeface="Times New Roman"/>
                      </a:endParaRPr>
                    </a:p>
                  </a:txBody>
                  <a:tcPr marL="6583" marR="6583" marT="6583" marB="0" anchor="ctr">
                    <a:solidFill>
                      <a:schemeClr val="accent1">
                        <a:lumMod val="60000"/>
                        <a:lumOff val="40000"/>
                      </a:schemeClr>
                    </a:solidFill>
                  </a:tcPr>
                </a:tc>
                <a:tc>
                  <a:txBody>
                    <a:bodyPr/>
                    <a:lstStyle/>
                    <a:p>
                      <a:pPr algn="r" fontAlgn="b"/>
                      <a:r>
                        <a:rPr lang="en-GB" sz="1200" u="none" strike="noStrike" dirty="0">
                          <a:effectLst/>
                        </a:rPr>
                        <a:t>9</a:t>
                      </a:r>
                      <a:endParaRPr lang="en-GB" sz="1200" b="0" i="0" u="none" strike="noStrike" dirty="0">
                        <a:solidFill>
                          <a:srgbClr val="000000"/>
                        </a:solidFill>
                        <a:effectLst/>
                        <a:latin typeface="Times New Roman"/>
                      </a:endParaRPr>
                    </a:p>
                  </a:txBody>
                  <a:tcPr marL="6583" marR="6583" marT="6583" marB="0" anchor="b">
                    <a:solidFill>
                      <a:schemeClr val="accent1">
                        <a:lumMod val="60000"/>
                        <a:lumOff val="40000"/>
                      </a:schemeClr>
                    </a:solidFill>
                  </a:tcPr>
                </a:tc>
                <a:tc>
                  <a:txBody>
                    <a:bodyPr/>
                    <a:lstStyle/>
                    <a:p>
                      <a:pPr algn="l" fontAlgn="b"/>
                      <a:endParaRPr lang="en-GB" sz="1200" b="0" i="0" u="none" strike="noStrike">
                        <a:solidFill>
                          <a:srgbClr val="000000"/>
                        </a:solidFill>
                        <a:effectLst/>
                        <a:latin typeface="Times New Roman"/>
                      </a:endParaRPr>
                    </a:p>
                  </a:txBody>
                  <a:tcPr marL="6583" marR="6583" marT="6583" marB="0" anchor="b"/>
                </a:tc>
                <a:tc>
                  <a:txBody>
                    <a:bodyPr/>
                    <a:lstStyle/>
                    <a:p>
                      <a:pPr algn="l" rtl="0" fontAlgn="ctr"/>
                      <a:r>
                        <a:rPr lang="en-GB" sz="1200" u="none" strike="noStrike">
                          <a:effectLst/>
                        </a:rPr>
                        <a:t>Cars</a:t>
                      </a:r>
                      <a:endParaRPr lang="en-GB" sz="1200" b="0" i="0" u="none" strike="noStrike">
                        <a:solidFill>
                          <a:srgbClr val="323D43"/>
                        </a:solidFill>
                        <a:effectLst/>
                        <a:latin typeface="Times New Roman"/>
                      </a:endParaRPr>
                    </a:p>
                  </a:txBody>
                  <a:tcPr marL="6583" marR="6583" marT="6583" marB="0" anchor="ctr">
                    <a:solidFill>
                      <a:schemeClr val="accent2">
                        <a:lumMod val="60000"/>
                        <a:lumOff val="40000"/>
                      </a:schemeClr>
                    </a:solidFill>
                  </a:tcPr>
                </a:tc>
                <a:tc>
                  <a:txBody>
                    <a:bodyPr/>
                    <a:lstStyle/>
                    <a:p>
                      <a:pPr algn="r" rtl="0" fontAlgn="ctr"/>
                      <a:r>
                        <a:rPr lang="en-GB" sz="1200" u="none" strike="noStrike" dirty="0">
                          <a:effectLst/>
                        </a:rPr>
                        <a:t>0.4</a:t>
                      </a:r>
                      <a:endParaRPr lang="en-GB" sz="1200" b="0" i="0" u="none" strike="noStrike" dirty="0">
                        <a:solidFill>
                          <a:srgbClr val="323D43"/>
                        </a:solidFill>
                        <a:effectLst/>
                        <a:latin typeface="Times New Roman"/>
                      </a:endParaRPr>
                    </a:p>
                  </a:txBody>
                  <a:tcPr marL="6583" marR="6583" marT="6583" marB="0" anchor="b">
                    <a:solidFill>
                      <a:schemeClr val="accent2">
                        <a:lumMod val="60000"/>
                        <a:lumOff val="40000"/>
                      </a:schemeClr>
                    </a:solidFill>
                  </a:tcPr>
                </a:tc>
                <a:tc>
                  <a:txBody>
                    <a:bodyPr/>
                    <a:lstStyle/>
                    <a:p>
                      <a:pPr algn="r" fontAlgn="b"/>
                      <a:r>
                        <a:rPr lang="en-GB" sz="1200" u="none" strike="noStrike" dirty="0">
                          <a:effectLst/>
                        </a:rPr>
                        <a:t>2</a:t>
                      </a:r>
                      <a:endParaRPr lang="en-GB" sz="1200" b="0" i="0" u="none" strike="noStrike" dirty="0">
                        <a:solidFill>
                          <a:srgbClr val="000000"/>
                        </a:solidFill>
                        <a:effectLst/>
                        <a:latin typeface="Times New Roman"/>
                      </a:endParaRPr>
                    </a:p>
                  </a:txBody>
                  <a:tcPr marL="6583" marR="6583" marT="6583" marB="0" anchor="b">
                    <a:solidFill>
                      <a:schemeClr val="accent2">
                        <a:lumMod val="60000"/>
                        <a:lumOff val="40000"/>
                      </a:schemeClr>
                    </a:solidFill>
                  </a:tcPr>
                </a:tc>
              </a:tr>
              <a:tr h="192992">
                <a:tc>
                  <a:txBody>
                    <a:bodyPr/>
                    <a:lstStyle/>
                    <a:p>
                      <a:pPr algn="l" rtl="0" fontAlgn="ctr"/>
                      <a:r>
                        <a:rPr lang="en-GB" sz="1200" u="none" strike="noStrike" dirty="0">
                          <a:effectLst/>
                        </a:rPr>
                        <a:t>Public transport</a:t>
                      </a:r>
                      <a:endParaRPr lang="en-GB" sz="1200" b="0" i="0" u="none" strike="noStrike" dirty="0">
                        <a:solidFill>
                          <a:srgbClr val="323D43"/>
                        </a:solidFill>
                        <a:effectLst/>
                        <a:latin typeface="Times New Roman"/>
                      </a:endParaRPr>
                    </a:p>
                  </a:txBody>
                  <a:tcPr marL="6583" marR="6583" marT="6583" marB="0" anchor="ctr">
                    <a:solidFill>
                      <a:schemeClr val="accent1">
                        <a:lumMod val="60000"/>
                        <a:lumOff val="40000"/>
                      </a:schemeClr>
                    </a:solidFill>
                  </a:tcPr>
                </a:tc>
                <a:tc>
                  <a:txBody>
                    <a:bodyPr/>
                    <a:lstStyle/>
                    <a:p>
                      <a:pPr algn="r" rtl="0" fontAlgn="ctr"/>
                      <a:r>
                        <a:rPr lang="en-GB" sz="1200" u="none" strike="noStrike" dirty="0">
                          <a:effectLst/>
                        </a:rPr>
                        <a:t>1.0</a:t>
                      </a:r>
                      <a:endParaRPr lang="en-GB" sz="1200" b="0" i="0" u="none" strike="noStrike" dirty="0">
                        <a:solidFill>
                          <a:srgbClr val="323D43"/>
                        </a:solidFill>
                        <a:effectLst/>
                        <a:latin typeface="Times New Roman"/>
                      </a:endParaRPr>
                    </a:p>
                  </a:txBody>
                  <a:tcPr marL="6583" marR="6583" marT="6583" marB="0" anchor="ctr">
                    <a:solidFill>
                      <a:schemeClr val="accent1">
                        <a:lumMod val="60000"/>
                        <a:lumOff val="40000"/>
                      </a:schemeClr>
                    </a:solidFill>
                  </a:tcPr>
                </a:tc>
                <a:tc>
                  <a:txBody>
                    <a:bodyPr/>
                    <a:lstStyle/>
                    <a:p>
                      <a:pPr algn="r" fontAlgn="b"/>
                      <a:r>
                        <a:rPr lang="en-GB" sz="1200" u="none" strike="noStrike" dirty="0">
                          <a:effectLst/>
                        </a:rPr>
                        <a:t>4</a:t>
                      </a:r>
                      <a:endParaRPr lang="en-GB" sz="1200" b="0" i="0" u="none" strike="noStrike" dirty="0">
                        <a:solidFill>
                          <a:srgbClr val="000000"/>
                        </a:solidFill>
                        <a:effectLst/>
                        <a:latin typeface="Times New Roman"/>
                      </a:endParaRPr>
                    </a:p>
                  </a:txBody>
                  <a:tcPr marL="6583" marR="6583" marT="6583" marB="0" anchor="b">
                    <a:solidFill>
                      <a:schemeClr val="accent1">
                        <a:lumMod val="60000"/>
                        <a:lumOff val="40000"/>
                      </a:schemeClr>
                    </a:solidFill>
                  </a:tcPr>
                </a:tc>
                <a:tc>
                  <a:txBody>
                    <a:bodyPr/>
                    <a:lstStyle/>
                    <a:p>
                      <a:pPr algn="l" fontAlgn="b"/>
                      <a:endParaRPr lang="en-GB" sz="1200" b="0" i="0" u="none" strike="noStrike" dirty="0">
                        <a:solidFill>
                          <a:srgbClr val="000000"/>
                        </a:solidFill>
                        <a:effectLst/>
                        <a:latin typeface="Times New Roman"/>
                      </a:endParaRPr>
                    </a:p>
                  </a:txBody>
                  <a:tcPr marL="6583" marR="6583" marT="6583" marB="0" anchor="b"/>
                </a:tc>
                <a:tc>
                  <a:txBody>
                    <a:bodyPr/>
                    <a:lstStyle/>
                    <a:p>
                      <a:pPr algn="l" rtl="0" fontAlgn="ctr"/>
                      <a:r>
                        <a:rPr lang="en-GB" sz="1200" u="none" strike="noStrike" dirty="0">
                          <a:effectLst/>
                        </a:rPr>
                        <a:t>Other indirect</a:t>
                      </a:r>
                      <a:endParaRPr lang="en-GB" sz="1200" b="0" i="0" u="none" strike="noStrike" dirty="0">
                        <a:solidFill>
                          <a:srgbClr val="323D43"/>
                        </a:solidFill>
                        <a:effectLst/>
                        <a:latin typeface="Times New Roman"/>
                      </a:endParaRPr>
                    </a:p>
                  </a:txBody>
                  <a:tcPr marL="6583" marR="6583" marT="6583" marB="0" anchor="ctr">
                    <a:solidFill>
                      <a:schemeClr val="accent2">
                        <a:lumMod val="60000"/>
                        <a:lumOff val="40000"/>
                      </a:schemeClr>
                    </a:solidFill>
                  </a:tcPr>
                </a:tc>
                <a:tc>
                  <a:txBody>
                    <a:bodyPr/>
                    <a:lstStyle/>
                    <a:p>
                      <a:pPr algn="r" rtl="0" fontAlgn="ctr"/>
                      <a:r>
                        <a:rPr lang="en-GB" sz="1200" u="none" strike="noStrike" dirty="0">
                          <a:effectLst/>
                        </a:rPr>
                        <a:t>3.7</a:t>
                      </a:r>
                      <a:endParaRPr lang="en-GB" sz="1200" b="0" i="0" u="none" strike="noStrike" dirty="0">
                        <a:solidFill>
                          <a:srgbClr val="323D43"/>
                        </a:solidFill>
                        <a:effectLst/>
                        <a:latin typeface="Times New Roman"/>
                      </a:endParaRPr>
                    </a:p>
                  </a:txBody>
                  <a:tcPr marL="6583" marR="6583" marT="6583" marB="0" anchor="b">
                    <a:solidFill>
                      <a:schemeClr val="accent2">
                        <a:lumMod val="60000"/>
                        <a:lumOff val="40000"/>
                      </a:schemeClr>
                    </a:solidFill>
                  </a:tcPr>
                </a:tc>
                <a:tc>
                  <a:txBody>
                    <a:bodyPr/>
                    <a:lstStyle/>
                    <a:p>
                      <a:pPr algn="r" fontAlgn="b"/>
                      <a:r>
                        <a:rPr lang="en-GB" sz="1200" u="none" strike="noStrike" dirty="0">
                          <a:effectLst/>
                        </a:rPr>
                        <a:t>17</a:t>
                      </a:r>
                      <a:endParaRPr lang="en-GB" sz="1200" b="0" i="0" u="none" strike="noStrike" dirty="0">
                        <a:solidFill>
                          <a:srgbClr val="000000"/>
                        </a:solidFill>
                        <a:effectLst/>
                        <a:latin typeface="Times New Roman"/>
                      </a:endParaRPr>
                    </a:p>
                  </a:txBody>
                  <a:tcPr marL="6583" marR="6583" marT="6583" marB="0" anchor="b">
                    <a:solidFill>
                      <a:schemeClr val="accent2">
                        <a:lumMod val="60000"/>
                        <a:lumOff val="40000"/>
                      </a:schemeClr>
                    </a:solidFill>
                  </a:tcPr>
                </a:tc>
              </a:tr>
              <a:tr h="184601">
                <a:tc>
                  <a:txBody>
                    <a:bodyPr/>
                    <a:lstStyle/>
                    <a:p>
                      <a:pPr algn="l" rtl="0" fontAlgn="ctr"/>
                      <a:r>
                        <a:rPr lang="en-GB" sz="1200" b="1" u="none" strike="noStrike" dirty="0">
                          <a:effectLst/>
                        </a:rPr>
                        <a:t>Total Transport</a:t>
                      </a:r>
                      <a:endParaRPr lang="en-GB" sz="1200" b="1" i="0" u="none" strike="noStrike" dirty="0">
                        <a:solidFill>
                          <a:srgbClr val="323D43"/>
                        </a:solidFill>
                        <a:effectLst/>
                        <a:latin typeface="Times New Roman"/>
                      </a:endParaRPr>
                    </a:p>
                  </a:txBody>
                  <a:tcPr marL="6583" marR="6583" marT="6583" marB="0" anchor="ctr">
                    <a:solidFill>
                      <a:schemeClr val="accent1">
                        <a:lumMod val="60000"/>
                        <a:lumOff val="40000"/>
                      </a:schemeClr>
                    </a:solidFill>
                  </a:tcPr>
                </a:tc>
                <a:tc>
                  <a:txBody>
                    <a:bodyPr/>
                    <a:lstStyle/>
                    <a:p>
                      <a:pPr marL="0" algn="r" defTabSz="914400" rtl="0" eaLnBrk="1" fontAlgn="ctr" latinLnBrk="0" hangingPunct="1"/>
                      <a:r>
                        <a:rPr lang="en-GB" sz="1200" b="1" u="none" strike="noStrike" kern="1200" dirty="0">
                          <a:solidFill>
                            <a:schemeClr val="dk1"/>
                          </a:solidFill>
                          <a:effectLst/>
                          <a:latin typeface="+mn-lt"/>
                          <a:ea typeface="+mn-ea"/>
                          <a:cs typeface="+mn-cs"/>
                        </a:rPr>
                        <a:t>5.3</a:t>
                      </a:r>
                    </a:p>
                  </a:txBody>
                  <a:tcPr marL="6583" marR="6583" marT="6583" marB="0" anchor="ctr">
                    <a:solidFill>
                      <a:schemeClr val="accent1">
                        <a:lumMod val="60000"/>
                        <a:lumOff val="40000"/>
                      </a:schemeClr>
                    </a:solidFill>
                  </a:tcPr>
                </a:tc>
                <a:tc>
                  <a:txBody>
                    <a:bodyPr/>
                    <a:lstStyle/>
                    <a:p>
                      <a:pPr marL="0" algn="r" defTabSz="914400" rtl="0" eaLnBrk="1" fontAlgn="ctr" latinLnBrk="0" hangingPunct="1"/>
                      <a:r>
                        <a:rPr lang="en-GB" sz="1200" b="1" u="none" strike="noStrike" kern="1200" dirty="0">
                          <a:solidFill>
                            <a:schemeClr val="dk1"/>
                          </a:solidFill>
                          <a:effectLst/>
                          <a:latin typeface="+mn-lt"/>
                          <a:ea typeface="+mn-ea"/>
                          <a:cs typeface="+mn-cs"/>
                        </a:rPr>
                        <a:t>25</a:t>
                      </a:r>
                    </a:p>
                  </a:txBody>
                  <a:tcPr marL="6583" marR="6583" marT="6583" marB="0" anchor="ctr">
                    <a:solidFill>
                      <a:schemeClr val="accent1">
                        <a:lumMod val="60000"/>
                        <a:lumOff val="40000"/>
                      </a:schemeClr>
                    </a:solidFill>
                  </a:tcPr>
                </a:tc>
                <a:tc>
                  <a:txBody>
                    <a:bodyPr/>
                    <a:lstStyle/>
                    <a:p>
                      <a:pPr algn="l" fontAlgn="b"/>
                      <a:endParaRPr lang="en-GB" sz="1200" b="0" i="0" u="none" strike="noStrike">
                        <a:solidFill>
                          <a:srgbClr val="000000"/>
                        </a:solidFill>
                        <a:effectLst/>
                        <a:latin typeface="Times New Roman"/>
                      </a:endParaRPr>
                    </a:p>
                  </a:txBody>
                  <a:tcPr marL="6583" marR="6583" marT="6583" marB="0" anchor="b"/>
                </a:tc>
                <a:tc>
                  <a:txBody>
                    <a:bodyPr/>
                    <a:lstStyle/>
                    <a:p>
                      <a:pPr algn="l" fontAlgn="b"/>
                      <a:r>
                        <a:rPr lang="en-GB" sz="1200" b="1" u="none" strike="noStrike" dirty="0">
                          <a:effectLst/>
                        </a:rPr>
                        <a:t>Total Indirect</a:t>
                      </a:r>
                      <a:endParaRPr lang="en-GB" sz="1200" b="1" i="0" u="none" strike="noStrike" dirty="0">
                        <a:solidFill>
                          <a:srgbClr val="000000"/>
                        </a:solidFill>
                        <a:effectLst/>
                        <a:latin typeface="Times New Roman"/>
                      </a:endParaRPr>
                    </a:p>
                  </a:txBody>
                  <a:tcPr marL="6583" marR="6583" marT="6583" marB="0" anchor="b">
                    <a:solidFill>
                      <a:schemeClr val="accent2">
                        <a:lumMod val="60000"/>
                        <a:lumOff val="40000"/>
                      </a:schemeClr>
                    </a:solidFill>
                  </a:tcPr>
                </a:tc>
                <a:tc>
                  <a:txBody>
                    <a:bodyPr/>
                    <a:lstStyle/>
                    <a:p>
                      <a:pPr algn="r" rtl="0" fontAlgn="ctr"/>
                      <a:r>
                        <a:rPr lang="en-GB" sz="1200" b="1" u="none" strike="noStrike" dirty="0">
                          <a:effectLst/>
                        </a:rPr>
                        <a:t>10.7</a:t>
                      </a:r>
                      <a:endParaRPr lang="en-GB" sz="1200" b="1" i="0" u="none" strike="noStrike" dirty="0">
                        <a:solidFill>
                          <a:srgbClr val="323D43"/>
                        </a:solidFill>
                        <a:effectLst/>
                        <a:latin typeface="Times New Roman"/>
                      </a:endParaRPr>
                    </a:p>
                  </a:txBody>
                  <a:tcPr marL="6583" marR="6583" marT="6583" marB="0" anchor="ctr">
                    <a:solidFill>
                      <a:schemeClr val="accent2">
                        <a:lumMod val="60000"/>
                        <a:lumOff val="40000"/>
                      </a:schemeClr>
                    </a:solidFill>
                  </a:tcPr>
                </a:tc>
                <a:tc>
                  <a:txBody>
                    <a:bodyPr/>
                    <a:lstStyle/>
                    <a:p>
                      <a:pPr algn="r" fontAlgn="b"/>
                      <a:r>
                        <a:rPr lang="en-GB" sz="1200" b="1" u="none" strike="noStrike" dirty="0">
                          <a:effectLst/>
                        </a:rPr>
                        <a:t>51</a:t>
                      </a:r>
                      <a:endParaRPr lang="en-GB" sz="1200" b="1" i="0" u="none" strike="noStrike" dirty="0">
                        <a:solidFill>
                          <a:srgbClr val="000000"/>
                        </a:solidFill>
                        <a:effectLst/>
                        <a:latin typeface="Times New Roman"/>
                      </a:endParaRPr>
                    </a:p>
                  </a:txBody>
                  <a:tcPr marL="6583" marR="6583" marT="6583" marB="0" anchor="ctr">
                    <a:solidFill>
                      <a:schemeClr val="accent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Association of SES with CO2 emissions</a:t>
            </a:r>
            <a:endParaRPr lang="en-GB" dirty="0"/>
          </a:p>
        </p:txBody>
      </p:sp>
      <p:sp>
        <p:nvSpPr>
          <p:cNvPr id="4" name="Slide Number Placeholder 3"/>
          <p:cNvSpPr>
            <a:spLocks noGrp="1"/>
          </p:cNvSpPr>
          <p:nvPr>
            <p:ph type="sldNum" sz="quarter" idx="12"/>
          </p:nvPr>
        </p:nvSpPr>
        <p:spPr/>
        <p:txBody>
          <a:bodyPr/>
          <a:lstStyle/>
          <a:p>
            <a:pPr>
              <a:defRPr/>
            </a:pPr>
            <a:fld id="{96B4C940-7C89-4472-B00D-817071D1AD49}" type="slidenum">
              <a:rPr lang="en-GB" smtClean="0"/>
              <a:pPr>
                <a:defRPr/>
              </a:pPr>
              <a:t>7</a:t>
            </a:fld>
            <a:endParaRPr lang="en-GB"/>
          </a:p>
        </p:txBody>
      </p:sp>
      <p:sp>
        <p:nvSpPr>
          <p:cNvPr id="5" name="Content Placeholder 4"/>
          <p:cNvSpPr>
            <a:spLocks noGrp="1"/>
          </p:cNvSpPr>
          <p:nvPr>
            <p:ph idx="1"/>
          </p:nvPr>
        </p:nvSpPr>
        <p:spPr/>
        <p:txBody>
          <a:bodyPr/>
          <a:lstStyle/>
          <a:p>
            <a:endParaRPr lang="en-GB"/>
          </a:p>
        </p:txBody>
      </p:sp>
    </p:spTree>
    <p:extLst>
      <p:ext uri="{BB962C8B-B14F-4D97-AF65-F5344CB8AC3E}">
        <p14:creationId xmlns:p14="http://schemas.microsoft.com/office/powerpoint/2010/main" val="2509825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a:xfrm>
            <a:off x="125760" y="54347"/>
            <a:ext cx="4248150" cy="323850"/>
          </a:xfrm>
        </p:spPr>
        <p:txBody>
          <a:bodyPr/>
          <a:lstStyle/>
          <a:p>
            <a:r>
              <a:rPr lang="en-GB" dirty="0" smtClean="0"/>
              <a:t>The role of household size &amp; composition</a:t>
            </a:r>
            <a:br>
              <a:rPr lang="en-GB" dirty="0" smtClean="0"/>
            </a:br>
            <a:r>
              <a:rPr lang="en-GB" sz="1200" dirty="0" smtClean="0"/>
              <a:t>Average % increase in CO2 emissions by each additional household member compared to single adult household</a:t>
            </a:r>
          </a:p>
        </p:txBody>
      </p:sp>
      <p:sp>
        <p:nvSpPr>
          <p:cNvPr id="4" name="Slide Number Placeholder 3"/>
          <p:cNvSpPr>
            <a:spLocks noGrp="1"/>
          </p:cNvSpPr>
          <p:nvPr>
            <p:ph type="sldNum" sz="quarter" idx="12"/>
          </p:nvPr>
        </p:nvSpPr>
        <p:spPr/>
        <p:txBody>
          <a:bodyPr/>
          <a:lstStyle/>
          <a:p>
            <a:pPr>
              <a:defRPr/>
            </a:pPr>
            <a:fld id="{1975C883-B297-4DE1-AC28-68EA9889D88C}" type="slidenum">
              <a:rPr lang="en-GB" smtClean="0"/>
              <a:pPr>
                <a:defRPr/>
              </a:pPr>
              <a:t>8</a:t>
            </a:fld>
            <a:endParaRPr lang="en-GB"/>
          </a:p>
        </p:txBody>
      </p:sp>
      <p:sp>
        <p:nvSpPr>
          <p:cNvPr id="20484" name="TextBox 6"/>
          <p:cNvSpPr txBox="1">
            <a:spLocks noChangeArrowheads="1"/>
          </p:cNvSpPr>
          <p:nvPr/>
        </p:nvSpPr>
        <p:spPr bwMode="auto">
          <a:xfrm>
            <a:off x="125760" y="2882571"/>
            <a:ext cx="4176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600">
                <a:solidFill>
                  <a:schemeClr val="tx1"/>
                </a:solidFill>
                <a:latin typeface="Lucida Sans" pitchFamily="34" charset="0"/>
                <a:ea typeface="ＭＳ Ｐゴシック" pitchFamily="34" charset="-128"/>
              </a:defRPr>
            </a:lvl1pPr>
            <a:lvl2pPr marL="742950" indent="-285750">
              <a:defRPr sz="600">
                <a:solidFill>
                  <a:schemeClr val="tx1"/>
                </a:solidFill>
                <a:latin typeface="Lucida Sans" pitchFamily="34" charset="0"/>
                <a:ea typeface="ＭＳ Ｐゴシック" pitchFamily="34" charset="-128"/>
              </a:defRPr>
            </a:lvl2pPr>
            <a:lvl3pPr marL="1143000" indent="-228600">
              <a:defRPr sz="600">
                <a:solidFill>
                  <a:schemeClr val="tx1"/>
                </a:solidFill>
                <a:latin typeface="Lucida Sans" pitchFamily="34" charset="0"/>
                <a:ea typeface="ＭＳ Ｐゴシック" pitchFamily="34" charset="-128"/>
              </a:defRPr>
            </a:lvl3pPr>
            <a:lvl4pPr marL="1600200" indent="-228600">
              <a:defRPr sz="600">
                <a:solidFill>
                  <a:schemeClr val="tx1"/>
                </a:solidFill>
                <a:latin typeface="Lucida Sans" pitchFamily="34" charset="0"/>
                <a:ea typeface="ＭＳ Ｐゴシック" pitchFamily="34" charset="-128"/>
              </a:defRPr>
            </a:lvl4pPr>
            <a:lvl5pPr marL="2057400" indent="-228600">
              <a:defRPr sz="600">
                <a:solidFill>
                  <a:schemeClr val="tx1"/>
                </a:solidFill>
                <a:latin typeface="Lucida Sans" pitchFamily="34" charset="0"/>
                <a:ea typeface="ＭＳ Ｐゴシック" pitchFamily="34" charset="-128"/>
              </a:defRPr>
            </a:lvl5pPr>
            <a:lvl6pPr marL="25146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6pPr>
            <a:lvl7pPr marL="29718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7pPr>
            <a:lvl8pPr marL="34290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8pPr>
            <a:lvl9pPr marL="38862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9pPr>
          </a:lstStyle>
          <a:p>
            <a:pPr algn="l"/>
            <a:r>
              <a:rPr lang="en-GB" dirty="0"/>
              <a:t>Note: all figures significant at </a:t>
            </a:r>
            <a:r>
              <a:rPr lang="en-GB" dirty="0" smtClean="0"/>
              <a:t>1%. </a:t>
            </a:r>
            <a:r>
              <a:rPr lang="en-GB" dirty="0"/>
              <a:t>Ns denotes not significant. Results derive from OLS regressions with dependent variable type of emission. Sample size 21920 for total CO2, home energy and indirect emissions, and 18764 for transport. Model fit is </a:t>
            </a:r>
            <a:r>
              <a:rPr lang="en-GB" dirty="0" smtClean="0"/>
              <a:t>0.36 </a:t>
            </a:r>
            <a:r>
              <a:rPr lang="en-GB" dirty="0"/>
              <a:t>for total Co2, </a:t>
            </a:r>
            <a:r>
              <a:rPr lang="en-GB" dirty="0" smtClean="0"/>
              <a:t>0.37  </a:t>
            </a:r>
            <a:r>
              <a:rPr lang="en-GB" dirty="0"/>
              <a:t>for indirect emissions, 0.14 for home energy and </a:t>
            </a:r>
            <a:r>
              <a:rPr lang="en-GB" dirty="0" smtClean="0"/>
              <a:t>0.16 </a:t>
            </a:r>
            <a:r>
              <a:rPr lang="en-GB" dirty="0"/>
              <a:t>for transport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34457578"/>
              </p:ext>
            </p:extLst>
          </p:nvPr>
        </p:nvGraphicFramePr>
        <p:xfrm>
          <a:off x="197767" y="799691"/>
          <a:ext cx="4175796" cy="2052635"/>
        </p:xfrm>
        <a:graphic>
          <a:graphicData uri="http://schemas.openxmlformats.org/drawingml/2006/table">
            <a:tbl>
              <a:tblPr firstRow="1" firstCol="1" bandRow="1">
                <a:tableStyleId>{5C22544A-7EE6-4342-B048-85BDC9FD1C3A}</a:tableStyleId>
              </a:tblPr>
              <a:tblGrid>
                <a:gridCol w="695966"/>
                <a:gridCol w="695966"/>
                <a:gridCol w="695966"/>
                <a:gridCol w="695966"/>
                <a:gridCol w="695966"/>
                <a:gridCol w="695966"/>
              </a:tblGrid>
              <a:tr h="338174">
                <a:tc>
                  <a:txBody>
                    <a:bodyPr/>
                    <a:lstStyle/>
                    <a:p>
                      <a:pPr algn="ctr" rtl="0" fontAlgn="ctr"/>
                      <a:r>
                        <a:rPr lang="en-GB" sz="900" u="none" strike="noStrike" dirty="0">
                          <a:effectLst/>
                        </a:rPr>
                        <a:t> </a:t>
                      </a:r>
                      <a:endParaRPr lang="en-GB" sz="900" b="1" i="0" u="none" strike="noStrike" dirty="0">
                        <a:solidFill>
                          <a:srgbClr val="FFFFFF"/>
                        </a:solidFill>
                        <a:effectLst/>
                        <a:latin typeface="Georgia"/>
                      </a:endParaRPr>
                    </a:p>
                  </a:txBody>
                  <a:tcPr marL="7865" marR="7865" marT="7865" marB="0" anchor="ctr"/>
                </a:tc>
                <a:tc>
                  <a:txBody>
                    <a:bodyPr/>
                    <a:lstStyle/>
                    <a:p>
                      <a:pPr algn="ctr" rtl="0" fontAlgn="ctr"/>
                      <a:r>
                        <a:rPr lang="en-GB" sz="900" u="none" strike="noStrike" dirty="0">
                          <a:effectLst/>
                        </a:rPr>
                        <a:t> </a:t>
                      </a:r>
                      <a:endParaRPr lang="en-GB" sz="900" b="1" i="0" u="none" strike="noStrike" dirty="0">
                        <a:solidFill>
                          <a:srgbClr val="FFFFFF"/>
                        </a:solidFill>
                        <a:effectLst/>
                        <a:latin typeface="Georgia"/>
                      </a:endParaRPr>
                    </a:p>
                  </a:txBody>
                  <a:tcPr marL="7865" marR="7865" marT="7865" marB="0" anchor="ctr"/>
                </a:tc>
                <a:tc>
                  <a:txBody>
                    <a:bodyPr/>
                    <a:lstStyle/>
                    <a:p>
                      <a:pPr algn="ctr" rtl="0" fontAlgn="ctr"/>
                      <a:r>
                        <a:rPr lang="en-GB" sz="900" u="none" strike="noStrike" dirty="0">
                          <a:effectLst/>
                        </a:rPr>
                        <a:t>Total Co2</a:t>
                      </a:r>
                      <a:endParaRPr lang="en-GB" sz="900" b="1" i="0" u="none" strike="noStrike" dirty="0">
                        <a:solidFill>
                          <a:srgbClr val="FFFFFF"/>
                        </a:solidFill>
                        <a:effectLst/>
                        <a:latin typeface="Georgia"/>
                      </a:endParaRPr>
                    </a:p>
                  </a:txBody>
                  <a:tcPr marL="7865" marR="7865" marT="7865" marB="0" anchor="ctr"/>
                </a:tc>
                <a:tc>
                  <a:txBody>
                    <a:bodyPr/>
                    <a:lstStyle/>
                    <a:p>
                      <a:pPr algn="ctr" rtl="0" fontAlgn="ctr"/>
                      <a:r>
                        <a:rPr lang="en-GB" sz="900" u="none" strike="noStrike" dirty="0">
                          <a:effectLst/>
                        </a:rPr>
                        <a:t>Home energy</a:t>
                      </a:r>
                      <a:endParaRPr lang="en-GB" sz="900" b="1" i="0" u="none" strike="noStrike" dirty="0">
                        <a:solidFill>
                          <a:srgbClr val="FFFFFF"/>
                        </a:solidFill>
                        <a:effectLst/>
                        <a:latin typeface="Georgia"/>
                      </a:endParaRPr>
                    </a:p>
                  </a:txBody>
                  <a:tcPr marL="7865" marR="7865" marT="7865" marB="0" anchor="ctr"/>
                </a:tc>
                <a:tc>
                  <a:txBody>
                    <a:bodyPr/>
                    <a:lstStyle/>
                    <a:p>
                      <a:pPr algn="ctr" rtl="0" fontAlgn="ctr"/>
                      <a:r>
                        <a:rPr lang="en-GB" sz="900" u="none" strike="noStrike" dirty="0">
                          <a:effectLst/>
                        </a:rPr>
                        <a:t>Indirect </a:t>
                      </a:r>
                      <a:endParaRPr lang="en-GB" sz="900" b="1" i="0" u="none" strike="noStrike" dirty="0">
                        <a:solidFill>
                          <a:srgbClr val="FFFFFF"/>
                        </a:solidFill>
                        <a:effectLst/>
                        <a:latin typeface="Georgia"/>
                      </a:endParaRPr>
                    </a:p>
                  </a:txBody>
                  <a:tcPr marL="7865" marR="7865" marT="7865" marB="0" anchor="ctr"/>
                </a:tc>
                <a:tc>
                  <a:txBody>
                    <a:bodyPr/>
                    <a:lstStyle/>
                    <a:p>
                      <a:pPr algn="ctr" rtl="0" fontAlgn="ctr"/>
                      <a:r>
                        <a:rPr lang="en-GB" sz="900" u="none" strike="noStrike" dirty="0">
                          <a:effectLst/>
                        </a:rPr>
                        <a:t>Transport</a:t>
                      </a:r>
                      <a:endParaRPr lang="en-GB" sz="900" b="1" i="0" u="none" strike="noStrike" dirty="0">
                        <a:solidFill>
                          <a:srgbClr val="FFFFFF"/>
                        </a:solidFill>
                        <a:effectLst/>
                        <a:latin typeface="Georgia"/>
                      </a:endParaRPr>
                    </a:p>
                  </a:txBody>
                  <a:tcPr marL="7865" marR="7865" marT="7865" marB="0" anchor="ctr"/>
                </a:tc>
              </a:tr>
              <a:tr h="244923">
                <a:tc rowSpan="4">
                  <a:txBody>
                    <a:bodyPr/>
                    <a:lstStyle/>
                    <a:p>
                      <a:pPr algn="ctr" rtl="0" fontAlgn="ctr"/>
                      <a:r>
                        <a:rPr lang="en-GB" sz="800" u="none" strike="noStrike" dirty="0">
                          <a:effectLst/>
                        </a:rPr>
                        <a:t>Adults</a:t>
                      </a:r>
                      <a:endParaRPr lang="en-GB" sz="800" b="1" i="0" u="none" strike="noStrike" dirty="0">
                        <a:solidFill>
                          <a:srgbClr val="FFFFFF"/>
                        </a:solidFill>
                        <a:effectLst/>
                        <a:latin typeface="Georgia"/>
                      </a:endParaRPr>
                    </a:p>
                    <a:p>
                      <a:pPr algn="ctr" rtl="0" fontAlgn="ctr"/>
                      <a:r>
                        <a:rPr lang="en-GB" sz="800" u="none" strike="noStrike" dirty="0">
                          <a:effectLst/>
                        </a:rPr>
                        <a:t> </a:t>
                      </a:r>
                      <a:endParaRPr lang="en-GB" sz="800" b="1" i="0" u="none" strike="noStrike" dirty="0">
                        <a:solidFill>
                          <a:srgbClr val="FFFFFF"/>
                        </a:solidFill>
                        <a:effectLst/>
                        <a:latin typeface="Georgia"/>
                      </a:endParaRPr>
                    </a:p>
                    <a:p>
                      <a:pPr algn="ctr" rtl="0" fontAlgn="ctr"/>
                      <a:r>
                        <a:rPr lang="en-GB" sz="800" u="none" strike="noStrike" dirty="0">
                          <a:effectLst/>
                        </a:rPr>
                        <a:t> </a:t>
                      </a:r>
                      <a:endParaRPr lang="en-GB" sz="800" b="1" i="0" u="none" strike="noStrike" dirty="0">
                        <a:solidFill>
                          <a:srgbClr val="FFFFFF"/>
                        </a:solidFill>
                        <a:effectLst/>
                        <a:latin typeface="Georgia"/>
                      </a:endParaRPr>
                    </a:p>
                    <a:p>
                      <a:pPr algn="ctr" rtl="0" fontAlgn="ctr"/>
                      <a:r>
                        <a:rPr lang="en-GB" sz="800" u="none" strike="noStrike" dirty="0">
                          <a:effectLst/>
                        </a:rPr>
                        <a:t> </a:t>
                      </a:r>
                      <a:endParaRPr lang="en-GB" sz="800" b="1" i="0" u="none" strike="noStrike" dirty="0">
                        <a:solidFill>
                          <a:srgbClr val="FFFFFF"/>
                        </a:solidFill>
                        <a:effectLst/>
                        <a:latin typeface="Georgia"/>
                      </a:endParaRPr>
                    </a:p>
                  </a:txBody>
                  <a:tcPr marL="7865" marR="7865" marT="7865" marB="0" anchor="ctr"/>
                </a:tc>
                <a:tc>
                  <a:txBody>
                    <a:bodyPr/>
                    <a:lstStyle/>
                    <a:p>
                      <a:pPr algn="ctr" rtl="0" fontAlgn="ctr"/>
                      <a:r>
                        <a:rPr lang="en-GB" sz="1200" u="none" strike="noStrike" dirty="0">
                          <a:effectLst/>
                        </a:rPr>
                        <a:t>2</a:t>
                      </a:r>
                      <a:r>
                        <a:rPr lang="en-GB" sz="1200" u="none" strike="noStrike" baseline="30000" dirty="0">
                          <a:effectLst/>
                        </a:rPr>
                        <a:t>nd</a:t>
                      </a:r>
                      <a:endParaRPr lang="en-GB" sz="1200" b="0" i="0" u="none" strike="noStrike" dirty="0">
                        <a:solidFill>
                          <a:srgbClr val="323D43"/>
                        </a:solidFill>
                        <a:effectLst/>
                        <a:latin typeface="Georgia"/>
                      </a:endParaRPr>
                    </a:p>
                  </a:txBody>
                  <a:tcPr marL="7865" marR="7865" marT="7865" marB="0" anchor="ctr"/>
                </a:tc>
                <a:tc>
                  <a:txBody>
                    <a:bodyPr/>
                    <a:lstStyle/>
                    <a:p>
                      <a:pPr algn="ctr" rtl="0" fontAlgn="ctr"/>
                      <a:r>
                        <a:rPr lang="en-GB" sz="1200" u="none" strike="noStrike" dirty="0">
                          <a:effectLst/>
                        </a:rPr>
                        <a:t>90</a:t>
                      </a:r>
                      <a:endParaRPr lang="en-GB" sz="1200" b="0" i="0" u="none" strike="noStrike" dirty="0">
                        <a:solidFill>
                          <a:srgbClr val="323D43"/>
                        </a:solidFill>
                        <a:effectLst/>
                        <a:latin typeface="Georgia"/>
                      </a:endParaRPr>
                    </a:p>
                  </a:txBody>
                  <a:tcPr marL="7865" marR="7865" marT="7865" marB="0" anchor="ctr"/>
                </a:tc>
                <a:tc>
                  <a:txBody>
                    <a:bodyPr/>
                    <a:lstStyle/>
                    <a:p>
                      <a:pPr algn="ctr" rtl="0" fontAlgn="ctr"/>
                      <a:r>
                        <a:rPr lang="en-GB" sz="1200" u="none" strike="noStrike" dirty="0">
                          <a:effectLst/>
                        </a:rPr>
                        <a:t>37</a:t>
                      </a:r>
                      <a:endParaRPr lang="en-GB" sz="1200" b="0" i="0" u="none" strike="noStrike" dirty="0">
                        <a:solidFill>
                          <a:srgbClr val="323D43"/>
                        </a:solidFill>
                        <a:effectLst/>
                        <a:latin typeface="Georgia"/>
                      </a:endParaRPr>
                    </a:p>
                  </a:txBody>
                  <a:tcPr marL="7865" marR="7865" marT="7865" marB="0" anchor="ctr"/>
                </a:tc>
                <a:tc>
                  <a:txBody>
                    <a:bodyPr/>
                    <a:lstStyle/>
                    <a:p>
                      <a:pPr algn="ctr" rtl="0" fontAlgn="ctr"/>
                      <a:r>
                        <a:rPr lang="en-GB" sz="1200" u="none" strike="noStrike" dirty="0">
                          <a:effectLst/>
                        </a:rPr>
                        <a:t>97</a:t>
                      </a:r>
                      <a:endParaRPr lang="en-GB" sz="1200" b="0" i="0" u="none" strike="noStrike" dirty="0">
                        <a:solidFill>
                          <a:srgbClr val="323D43"/>
                        </a:solidFill>
                        <a:effectLst/>
                        <a:latin typeface="Georgia"/>
                      </a:endParaRPr>
                    </a:p>
                  </a:txBody>
                  <a:tcPr marL="7865" marR="7865" marT="7865" marB="0" anchor="ctr"/>
                </a:tc>
                <a:tc>
                  <a:txBody>
                    <a:bodyPr/>
                    <a:lstStyle/>
                    <a:p>
                      <a:pPr algn="ctr" rtl="0" fontAlgn="ctr"/>
                      <a:r>
                        <a:rPr lang="en-GB" sz="1200" u="none" strike="noStrike">
                          <a:effectLst/>
                        </a:rPr>
                        <a:t>131</a:t>
                      </a:r>
                      <a:endParaRPr lang="en-GB" sz="1200" b="0" i="0" u="none" strike="noStrike">
                        <a:solidFill>
                          <a:srgbClr val="323D43"/>
                        </a:solidFill>
                        <a:effectLst/>
                        <a:latin typeface="Georgia"/>
                      </a:endParaRPr>
                    </a:p>
                  </a:txBody>
                  <a:tcPr marL="7865" marR="7865" marT="7865" marB="0" anchor="ctr"/>
                </a:tc>
              </a:tr>
              <a:tr h="244923">
                <a:tc vMerge="1">
                  <a:txBody>
                    <a:bodyPr/>
                    <a:lstStyle/>
                    <a:p>
                      <a:pPr algn="r" rtl="0" fontAlgn="ctr"/>
                      <a:endParaRPr lang="en-GB" sz="800" b="1" i="0" u="none" strike="noStrike" dirty="0">
                        <a:solidFill>
                          <a:srgbClr val="FFFFFF"/>
                        </a:solidFill>
                        <a:effectLst/>
                        <a:latin typeface="Georgia"/>
                      </a:endParaRPr>
                    </a:p>
                  </a:txBody>
                  <a:tcPr marL="7865" marR="7865" marT="7865" marB="0" anchor="ctr"/>
                </a:tc>
                <a:tc>
                  <a:txBody>
                    <a:bodyPr/>
                    <a:lstStyle/>
                    <a:p>
                      <a:pPr algn="ctr" rtl="0" fontAlgn="ctr"/>
                      <a:r>
                        <a:rPr lang="en-GB" sz="1200" u="none" strike="noStrike" dirty="0">
                          <a:effectLst/>
                        </a:rPr>
                        <a:t>3</a:t>
                      </a:r>
                      <a:r>
                        <a:rPr lang="en-GB" sz="1200" u="none" strike="noStrike" baseline="30000" dirty="0">
                          <a:effectLst/>
                        </a:rPr>
                        <a:t>rd</a:t>
                      </a:r>
                      <a:endParaRPr lang="en-GB" sz="1200" b="0" i="0" u="none" strike="noStrike" dirty="0">
                        <a:solidFill>
                          <a:srgbClr val="323D43"/>
                        </a:solidFill>
                        <a:effectLst/>
                        <a:latin typeface="Georgia"/>
                      </a:endParaRPr>
                    </a:p>
                  </a:txBody>
                  <a:tcPr marL="7865" marR="7865" marT="7865" marB="0" anchor="ctr"/>
                </a:tc>
                <a:tc>
                  <a:txBody>
                    <a:bodyPr/>
                    <a:lstStyle/>
                    <a:p>
                      <a:pPr algn="ctr" rtl="0" fontAlgn="ctr"/>
                      <a:r>
                        <a:rPr lang="en-GB" sz="1200" u="none" strike="noStrike" dirty="0">
                          <a:effectLst/>
                        </a:rPr>
                        <a:t>29</a:t>
                      </a:r>
                      <a:endParaRPr lang="en-GB" sz="1200" b="0" i="0" u="none" strike="noStrike" dirty="0">
                        <a:solidFill>
                          <a:srgbClr val="323D43"/>
                        </a:solidFill>
                        <a:effectLst/>
                        <a:latin typeface="Georgia"/>
                      </a:endParaRPr>
                    </a:p>
                  </a:txBody>
                  <a:tcPr marL="7865" marR="7865" marT="7865" marB="0" anchor="ctr"/>
                </a:tc>
                <a:tc>
                  <a:txBody>
                    <a:bodyPr/>
                    <a:lstStyle/>
                    <a:p>
                      <a:pPr algn="ctr" rtl="0" fontAlgn="ctr"/>
                      <a:r>
                        <a:rPr lang="en-GB" sz="1200" u="none" strike="noStrike" dirty="0">
                          <a:effectLst/>
                        </a:rPr>
                        <a:t>21</a:t>
                      </a:r>
                      <a:endParaRPr lang="en-GB" sz="1200" b="0" i="0" u="none" strike="noStrike" dirty="0">
                        <a:solidFill>
                          <a:srgbClr val="323D43"/>
                        </a:solidFill>
                        <a:effectLst/>
                        <a:latin typeface="Georgia"/>
                      </a:endParaRPr>
                    </a:p>
                  </a:txBody>
                  <a:tcPr marL="7865" marR="7865" marT="7865" marB="0" anchor="ctr"/>
                </a:tc>
                <a:tc>
                  <a:txBody>
                    <a:bodyPr/>
                    <a:lstStyle/>
                    <a:p>
                      <a:pPr algn="ctr" rtl="0" fontAlgn="ctr"/>
                      <a:r>
                        <a:rPr lang="en-GB" sz="1200" u="none" strike="noStrike" dirty="0">
                          <a:effectLst/>
                        </a:rPr>
                        <a:t>31</a:t>
                      </a:r>
                      <a:endParaRPr lang="en-GB" sz="1200" b="0" i="0" u="none" strike="noStrike" dirty="0">
                        <a:solidFill>
                          <a:srgbClr val="323D43"/>
                        </a:solidFill>
                        <a:effectLst/>
                        <a:latin typeface="Georgia"/>
                      </a:endParaRPr>
                    </a:p>
                  </a:txBody>
                  <a:tcPr marL="7865" marR="7865" marT="7865" marB="0" anchor="ctr"/>
                </a:tc>
                <a:tc>
                  <a:txBody>
                    <a:bodyPr/>
                    <a:lstStyle/>
                    <a:p>
                      <a:pPr algn="ctr" rtl="0" fontAlgn="ctr"/>
                      <a:r>
                        <a:rPr lang="en-GB" sz="1200" u="none" strike="noStrike">
                          <a:effectLst/>
                        </a:rPr>
                        <a:t>35</a:t>
                      </a:r>
                      <a:endParaRPr lang="en-GB" sz="1200" b="0" i="0" u="none" strike="noStrike">
                        <a:solidFill>
                          <a:srgbClr val="323D43"/>
                        </a:solidFill>
                        <a:effectLst/>
                        <a:latin typeface="Georgia"/>
                      </a:endParaRPr>
                    </a:p>
                  </a:txBody>
                  <a:tcPr marL="7865" marR="7865" marT="7865" marB="0" anchor="ctr"/>
                </a:tc>
              </a:tr>
              <a:tr h="244923">
                <a:tc vMerge="1">
                  <a:txBody>
                    <a:bodyPr/>
                    <a:lstStyle/>
                    <a:p>
                      <a:pPr algn="r" rtl="0" fontAlgn="ctr"/>
                      <a:endParaRPr lang="en-GB" sz="800" b="1" i="0" u="none" strike="noStrike" dirty="0">
                        <a:solidFill>
                          <a:srgbClr val="FFFFFF"/>
                        </a:solidFill>
                        <a:effectLst/>
                        <a:latin typeface="Georgia"/>
                      </a:endParaRPr>
                    </a:p>
                  </a:txBody>
                  <a:tcPr marL="7865" marR="7865" marT="7865" marB="0" anchor="ctr"/>
                </a:tc>
                <a:tc>
                  <a:txBody>
                    <a:bodyPr/>
                    <a:lstStyle/>
                    <a:p>
                      <a:pPr algn="ctr" rtl="0" fontAlgn="ctr"/>
                      <a:r>
                        <a:rPr lang="en-GB" sz="1200" u="none" strike="noStrike">
                          <a:effectLst/>
                        </a:rPr>
                        <a:t>4</a:t>
                      </a:r>
                      <a:r>
                        <a:rPr lang="en-GB" sz="1200" u="none" strike="noStrike" baseline="30000">
                          <a:effectLst/>
                        </a:rPr>
                        <a:t>th</a:t>
                      </a:r>
                      <a:endParaRPr lang="en-GB" sz="1200" b="0" i="0" u="none" strike="noStrike">
                        <a:solidFill>
                          <a:srgbClr val="323D43"/>
                        </a:solidFill>
                        <a:effectLst/>
                        <a:latin typeface="Georgia"/>
                      </a:endParaRPr>
                    </a:p>
                  </a:txBody>
                  <a:tcPr marL="7865" marR="7865" marT="7865" marB="0" anchor="ctr"/>
                </a:tc>
                <a:tc>
                  <a:txBody>
                    <a:bodyPr/>
                    <a:lstStyle/>
                    <a:p>
                      <a:pPr algn="ctr" rtl="0" fontAlgn="ctr"/>
                      <a:r>
                        <a:rPr lang="en-GB" sz="1200" u="none" strike="noStrike">
                          <a:effectLst/>
                        </a:rPr>
                        <a:t>18</a:t>
                      </a:r>
                      <a:endParaRPr lang="en-GB" sz="1200" b="0" i="0" u="none" strike="noStrike">
                        <a:solidFill>
                          <a:srgbClr val="323D43"/>
                        </a:solidFill>
                        <a:effectLst/>
                        <a:latin typeface="Georgia"/>
                      </a:endParaRPr>
                    </a:p>
                  </a:txBody>
                  <a:tcPr marL="7865" marR="7865" marT="7865" marB="0" anchor="ctr"/>
                </a:tc>
                <a:tc>
                  <a:txBody>
                    <a:bodyPr/>
                    <a:lstStyle/>
                    <a:p>
                      <a:pPr algn="ctr" rtl="0" fontAlgn="ctr"/>
                      <a:r>
                        <a:rPr lang="en-GB" sz="1200" u="none" strike="noStrike" dirty="0">
                          <a:effectLst/>
                        </a:rPr>
                        <a:t>9</a:t>
                      </a:r>
                      <a:endParaRPr lang="en-GB" sz="1200" b="0" i="0" u="none" strike="noStrike" dirty="0">
                        <a:solidFill>
                          <a:srgbClr val="323D43"/>
                        </a:solidFill>
                        <a:effectLst/>
                        <a:latin typeface="Georgia"/>
                      </a:endParaRPr>
                    </a:p>
                  </a:txBody>
                  <a:tcPr marL="7865" marR="7865" marT="7865" marB="0" anchor="ctr"/>
                </a:tc>
                <a:tc>
                  <a:txBody>
                    <a:bodyPr/>
                    <a:lstStyle/>
                    <a:p>
                      <a:pPr algn="ctr" rtl="0" fontAlgn="ctr"/>
                      <a:r>
                        <a:rPr lang="en-GB" sz="1200" u="none" strike="noStrike" dirty="0">
                          <a:effectLst/>
                        </a:rPr>
                        <a:t>18</a:t>
                      </a:r>
                      <a:endParaRPr lang="en-GB" sz="1200" b="0" i="0" u="none" strike="noStrike" dirty="0">
                        <a:solidFill>
                          <a:srgbClr val="323D43"/>
                        </a:solidFill>
                        <a:effectLst/>
                        <a:latin typeface="Georgia"/>
                      </a:endParaRPr>
                    </a:p>
                  </a:txBody>
                  <a:tcPr marL="7865" marR="7865" marT="7865" marB="0" anchor="ctr"/>
                </a:tc>
                <a:tc>
                  <a:txBody>
                    <a:bodyPr/>
                    <a:lstStyle/>
                    <a:p>
                      <a:pPr algn="ctr" rtl="0" fontAlgn="ctr"/>
                      <a:r>
                        <a:rPr lang="en-GB" sz="1200" u="none" strike="noStrike">
                          <a:effectLst/>
                        </a:rPr>
                        <a:t>27</a:t>
                      </a:r>
                      <a:endParaRPr lang="en-GB" sz="1200" b="0" i="0" u="none" strike="noStrike">
                        <a:solidFill>
                          <a:srgbClr val="323D43"/>
                        </a:solidFill>
                        <a:effectLst/>
                        <a:latin typeface="Georgia"/>
                      </a:endParaRPr>
                    </a:p>
                  </a:txBody>
                  <a:tcPr marL="7865" marR="7865" marT="7865" marB="0" anchor="ctr"/>
                </a:tc>
              </a:tr>
              <a:tr h="244923">
                <a:tc vMerge="1">
                  <a:txBody>
                    <a:bodyPr/>
                    <a:lstStyle/>
                    <a:p>
                      <a:pPr algn="r" rtl="0" fontAlgn="ctr"/>
                      <a:endParaRPr lang="en-GB" sz="800" b="1" i="0" u="none" strike="noStrike" dirty="0">
                        <a:solidFill>
                          <a:srgbClr val="FFFFFF"/>
                        </a:solidFill>
                        <a:effectLst/>
                        <a:latin typeface="Georgia"/>
                      </a:endParaRPr>
                    </a:p>
                  </a:txBody>
                  <a:tcPr marL="7865" marR="7865" marT="7865" marB="0" anchor="ctr"/>
                </a:tc>
                <a:tc>
                  <a:txBody>
                    <a:bodyPr/>
                    <a:lstStyle/>
                    <a:p>
                      <a:pPr algn="ctr" rtl="0" fontAlgn="ctr"/>
                      <a:r>
                        <a:rPr lang="en-GB" sz="1200" u="none" strike="noStrike" dirty="0">
                          <a:effectLst/>
                        </a:rPr>
                        <a:t>5</a:t>
                      </a:r>
                      <a:r>
                        <a:rPr lang="en-GB" sz="1200" u="none" strike="noStrike" baseline="30000" dirty="0">
                          <a:effectLst/>
                        </a:rPr>
                        <a:t>th</a:t>
                      </a:r>
                      <a:r>
                        <a:rPr lang="en-GB" sz="1200" u="none" strike="noStrike" dirty="0">
                          <a:effectLst/>
                        </a:rPr>
                        <a:t> +</a:t>
                      </a:r>
                      <a:endParaRPr lang="en-GB" sz="1200" b="0" i="0" u="none" strike="noStrike" dirty="0">
                        <a:solidFill>
                          <a:srgbClr val="323D43"/>
                        </a:solidFill>
                        <a:effectLst/>
                        <a:latin typeface="Georgia"/>
                      </a:endParaRPr>
                    </a:p>
                  </a:txBody>
                  <a:tcPr marL="7865" marR="7865" marT="7865" marB="0" anchor="ctr"/>
                </a:tc>
                <a:tc>
                  <a:txBody>
                    <a:bodyPr/>
                    <a:lstStyle/>
                    <a:p>
                      <a:pPr algn="ctr" rtl="0" fontAlgn="ctr"/>
                      <a:r>
                        <a:rPr lang="en-GB" sz="1200" u="none" strike="noStrike">
                          <a:effectLst/>
                        </a:rPr>
                        <a:t>14</a:t>
                      </a:r>
                      <a:endParaRPr lang="en-GB" sz="1200" b="0" i="0" u="none" strike="noStrike">
                        <a:solidFill>
                          <a:srgbClr val="323D43"/>
                        </a:solidFill>
                        <a:effectLst/>
                        <a:latin typeface="Georgia"/>
                      </a:endParaRPr>
                    </a:p>
                  </a:txBody>
                  <a:tcPr marL="7865" marR="7865" marT="7865" marB="0" anchor="ctr"/>
                </a:tc>
                <a:tc>
                  <a:txBody>
                    <a:bodyPr/>
                    <a:lstStyle/>
                    <a:p>
                      <a:pPr algn="ctr" rtl="0" fontAlgn="ctr"/>
                      <a:r>
                        <a:rPr lang="en-GB" sz="1200" u="none" strike="noStrike" dirty="0">
                          <a:effectLst/>
                        </a:rPr>
                        <a:t>18</a:t>
                      </a:r>
                      <a:endParaRPr lang="en-GB" sz="1200" b="0" i="0" u="none" strike="noStrike" dirty="0">
                        <a:solidFill>
                          <a:srgbClr val="323D43"/>
                        </a:solidFill>
                        <a:effectLst/>
                        <a:latin typeface="Georgia"/>
                      </a:endParaRPr>
                    </a:p>
                  </a:txBody>
                  <a:tcPr marL="7865" marR="7865" marT="7865" marB="0" anchor="ctr"/>
                </a:tc>
                <a:tc>
                  <a:txBody>
                    <a:bodyPr/>
                    <a:lstStyle/>
                    <a:p>
                      <a:pPr algn="ctr" rtl="0" fontAlgn="ctr"/>
                      <a:r>
                        <a:rPr lang="en-GB" sz="1200" u="none" strike="noStrike" dirty="0">
                          <a:effectLst/>
                        </a:rPr>
                        <a:t>16</a:t>
                      </a:r>
                      <a:endParaRPr lang="en-GB" sz="1200" b="0" i="0" u="none" strike="noStrike" dirty="0">
                        <a:solidFill>
                          <a:srgbClr val="323D43"/>
                        </a:solidFill>
                        <a:effectLst/>
                        <a:latin typeface="Georgia"/>
                      </a:endParaRPr>
                    </a:p>
                  </a:txBody>
                  <a:tcPr marL="7865" marR="7865" marT="7865" marB="0" anchor="ctr"/>
                </a:tc>
                <a:tc>
                  <a:txBody>
                    <a:bodyPr/>
                    <a:lstStyle/>
                    <a:p>
                      <a:pPr algn="ctr" rtl="0" fontAlgn="ctr"/>
                      <a:r>
                        <a:rPr lang="en-GB" sz="1200" u="none" strike="noStrike" dirty="0">
                          <a:effectLst/>
                        </a:rPr>
                        <a:t>ns</a:t>
                      </a:r>
                      <a:endParaRPr lang="en-GB" sz="1200" b="0" i="0" u="none" strike="noStrike" dirty="0">
                        <a:solidFill>
                          <a:srgbClr val="323D43"/>
                        </a:solidFill>
                        <a:effectLst/>
                        <a:latin typeface="Georgia"/>
                      </a:endParaRPr>
                    </a:p>
                  </a:txBody>
                  <a:tcPr marL="7865" marR="7865" marT="7865" marB="0" anchor="ctr"/>
                </a:tc>
              </a:tr>
              <a:tr h="244923">
                <a:tc rowSpan="3">
                  <a:txBody>
                    <a:bodyPr/>
                    <a:lstStyle/>
                    <a:p>
                      <a:pPr algn="ctr" rtl="0" fontAlgn="ctr"/>
                      <a:r>
                        <a:rPr lang="en-GB" sz="800" u="none" strike="noStrike" dirty="0">
                          <a:effectLst/>
                        </a:rPr>
                        <a:t>Children</a:t>
                      </a:r>
                      <a:endParaRPr lang="en-GB" sz="800" b="1" i="0" u="none" strike="noStrike" dirty="0">
                        <a:solidFill>
                          <a:srgbClr val="FFFFFF"/>
                        </a:solidFill>
                        <a:effectLst/>
                        <a:latin typeface="Georgia"/>
                      </a:endParaRPr>
                    </a:p>
                    <a:p>
                      <a:pPr algn="ctr" rtl="0" fontAlgn="ctr"/>
                      <a:r>
                        <a:rPr lang="en-GB" sz="800" u="none" strike="noStrike" dirty="0">
                          <a:effectLst/>
                        </a:rPr>
                        <a:t> </a:t>
                      </a:r>
                      <a:endParaRPr lang="en-GB" sz="800" b="1" i="0" u="none" strike="noStrike" dirty="0">
                        <a:solidFill>
                          <a:srgbClr val="FFFFFF"/>
                        </a:solidFill>
                        <a:effectLst/>
                        <a:latin typeface="Georgia"/>
                      </a:endParaRPr>
                    </a:p>
                    <a:p>
                      <a:pPr algn="ctr" rtl="0" fontAlgn="ctr"/>
                      <a:r>
                        <a:rPr lang="en-GB" sz="800" u="none" strike="noStrike" dirty="0">
                          <a:effectLst/>
                        </a:rPr>
                        <a:t> </a:t>
                      </a:r>
                      <a:endParaRPr lang="en-GB" sz="800" b="1" i="0" u="none" strike="noStrike" dirty="0">
                        <a:solidFill>
                          <a:srgbClr val="FFFFFF"/>
                        </a:solidFill>
                        <a:effectLst/>
                        <a:latin typeface="Georgia"/>
                      </a:endParaRPr>
                    </a:p>
                  </a:txBody>
                  <a:tcPr marL="7865" marR="7865" marT="7865" marB="0" anchor="ctr"/>
                </a:tc>
                <a:tc>
                  <a:txBody>
                    <a:bodyPr/>
                    <a:lstStyle/>
                    <a:p>
                      <a:pPr algn="ctr" rtl="0" fontAlgn="ctr"/>
                      <a:r>
                        <a:rPr lang="en-GB" sz="1200" u="none" strike="noStrike" dirty="0">
                          <a:effectLst/>
                        </a:rPr>
                        <a:t>1</a:t>
                      </a:r>
                      <a:r>
                        <a:rPr lang="en-GB" sz="1200" u="none" strike="noStrike" baseline="30000" dirty="0">
                          <a:effectLst/>
                        </a:rPr>
                        <a:t>st</a:t>
                      </a:r>
                      <a:endParaRPr lang="en-GB" sz="1200" b="0" i="0" u="none" strike="noStrike" dirty="0">
                        <a:solidFill>
                          <a:srgbClr val="323D43"/>
                        </a:solidFill>
                        <a:effectLst/>
                        <a:latin typeface="Georgia"/>
                      </a:endParaRPr>
                    </a:p>
                  </a:txBody>
                  <a:tcPr marL="7865" marR="7865" marT="7865" marB="0" anchor="ctr"/>
                </a:tc>
                <a:tc>
                  <a:txBody>
                    <a:bodyPr/>
                    <a:lstStyle/>
                    <a:p>
                      <a:pPr algn="ctr" rtl="0" fontAlgn="ctr"/>
                      <a:r>
                        <a:rPr lang="en-GB" sz="1200" u="none" strike="noStrike">
                          <a:effectLst/>
                        </a:rPr>
                        <a:t>18</a:t>
                      </a:r>
                      <a:endParaRPr lang="en-GB" sz="1200" b="0" i="0" u="none" strike="noStrike">
                        <a:solidFill>
                          <a:srgbClr val="323D43"/>
                        </a:solidFill>
                        <a:effectLst/>
                        <a:latin typeface="Georgia"/>
                      </a:endParaRPr>
                    </a:p>
                  </a:txBody>
                  <a:tcPr marL="7865" marR="7865" marT="7865" marB="0" anchor="ctr"/>
                </a:tc>
                <a:tc>
                  <a:txBody>
                    <a:bodyPr/>
                    <a:lstStyle/>
                    <a:p>
                      <a:pPr algn="ctr" rtl="0" fontAlgn="ctr"/>
                      <a:r>
                        <a:rPr lang="en-GB" sz="1200" u="none" strike="noStrike">
                          <a:effectLst/>
                        </a:rPr>
                        <a:t>12</a:t>
                      </a:r>
                      <a:endParaRPr lang="en-GB" sz="1200" b="0" i="0" u="none" strike="noStrike">
                        <a:solidFill>
                          <a:srgbClr val="323D43"/>
                        </a:solidFill>
                        <a:effectLst/>
                        <a:latin typeface="Georgia"/>
                      </a:endParaRPr>
                    </a:p>
                  </a:txBody>
                  <a:tcPr marL="7865" marR="7865" marT="7865" marB="0" anchor="ctr"/>
                </a:tc>
                <a:tc>
                  <a:txBody>
                    <a:bodyPr/>
                    <a:lstStyle/>
                    <a:p>
                      <a:pPr algn="ctr" rtl="0" fontAlgn="ctr"/>
                      <a:r>
                        <a:rPr lang="en-GB" sz="1200" u="none" strike="noStrike" dirty="0">
                          <a:effectLst/>
                        </a:rPr>
                        <a:t>24</a:t>
                      </a:r>
                      <a:endParaRPr lang="en-GB" sz="1200" b="0" i="0" u="none" strike="noStrike" dirty="0">
                        <a:solidFill>
                          <a:srgbClr val="323D43"/>
                        </a:solidFill>
                        <a:effectLst/>
                        <a:latin typeface="Georgia"/>
                      </a:endParaRPr>
                    </a:p>
                  </a:txBody>
                  <a:tcPr marL="7865" marR="7865" marT="7865" marB="0" anchor="ctr"/>
                </a:tc>
                <a:tc>
                  <a:txBody>
                    <a:bodyPr/>
                    <a:lstStyle/>
                    <a:p>
                      <a:pPr algn="ctr" rtl="0" fontAlgn="ctr"/>
                      <a:r>
                        <a:rPr lang="en-GB" sz="1200" u="none" strike="noStrike" dirty="0">
                          <a:effectLst/>
                        </a:rPr>
                        <a:t>ns</a:t>
                      </a:r>
                      <a:endParaRPr lang="en-GB" sz="1200" b="0" i="0" u="none" strike="noStrike" dirty="0">
                        <a:solidFill>
                          <a:srgbClr val="323D43"/>
                        </a:solidFill>
                        <a:effectLst/>
                        <a:latin typeface="Georgia"/>
                      </a:endParaRPr>
                    </a:p>
                  </a:txBody>
                  <a:tcPr marL="7865" marR="7865" marT="7865" marB="0" anchor="ctr"/>
                </a:tc>
              </a:tr>
              <a:tr h="244923">
                <a:tc vMerge="1">
                  <a:txBody>
                    <a:bodyPr/>
                    <a:lstStyle/>
                    <a:p>
                      <a:pPr algn="r" rtl="0" fontAlgn="ctr"/>
                      <a:endParaRPr lang="en-GB" sz="800" b="1" i="0" u="none" strike="noStrike" dirty="0">
                        <a:solidFill>
                          <a:srgbClr val="FFFFFF"/>
                        </a:solidFill>
                        <a:effectLst/>
                        <a:latin typeface="Georgia"/>
                      </a:endParaRPr>
                    </a:p>
                  </a:txBody>
                  <a:tcPr marL="7865" marR="7865" marT="7865" marB="0" anchor="ctr"/>
                </a:tc>
                <a:tc>
                  <a:txBody>
                    <a:bodyPr/>
                    <a:lstStyle/>
                    <a:p>
                      <a:pPr algn="ctr" rtl="0" fontAlgn="ctr"/>
                      <a:r>
                        <a:rPr lang="en-GB" sz="1200" u="none" strike="noStrike" dirty="0">
                          <a:effectLst/>
                        </a:rPr>
                        <a:t>2</a:t>
                      </a:r>
                      <a:r>
                        <a:rPr lang="en-GB" sz="1200" u="none" strike="noStrike" baseline="30000" dirty="0">
                          <a:effectLst/>
                        </a:rPr>
                        <a:t>nd</a:t>
                      </a:r>
                      <a:endParaRPr lang="en-GB" sz="1200" b="0" i="0" u="none" strike="noStrike" dirty="0">
                        <a:solidFill>
                          <a:srgbClr val="323D43"/>
                        </a:solidFill>
                        <a:effectLst/>
                        <a:latin typeface="Georgia"/>
                      </a:endParaRPr>
                    </a:p>
                  </a:txBody>
                  <a:tcPr marL="7865" marR="7865" marT="7865" marB="0" anchor="ctr"/>
                </a:tc>
                <a:tc>
                  <a:txBody>
                    <a:bodyPr/>
                    <a:lstStyle/>
                    <a:p>
                      <a:pPr algn="ctr" rtl="0" fontAlgn="ctr"/>
                      <a:r>
                        <a:rPr lang="en-GB" sz="1200" u="none" strike="noStrike">
                          <a:effectLst/>
                        </a:rPr>
                        <a:t>14</a:t>
                      </a:r>
                      <a:endParaRPr lang="en-GB" sz="1200" b="0" i="0" u="none" strike="noStrike">
                        <a:solidFill>
                          <a:srgbClr val="323D43"/>
                        </a:solidFill>
                        <a:effectLst/>
                        <a:latin typeface="Georgia"/>
                      </a:endParaRPr>
                    </a:p>
                  </a:txBody>
                  <a:tcPr marL="7865" marR="7865" marT="7865" marB="0" anchor="ctr"/>
                </a:tc>
                <a:tc>
                  <a:txBody>
                    <a:bodyPr/>
                    <a:lstStyle/>
                    <a:p>
                      <a:pPr algn="ctr" rtl="0" fontAlgn="ctr"/>
                      <a:r>
                        <a:rPr lang="en-GB" sz="1200" u="none" strike="noStrike">
                          <a:effectLst/>
                        </a:rPr>
                        <a:t>12</a:t>
                      </a:r>
                      <a:endParaRPr lang="en-GB" sz="1200" b="0" i="0" u="none" strike="noStrike">
                        <a:solidFill>
                          <a:srgbClr val="323D43"/>
                        </a:solidFill>
                        <a:effectLst/>
                        <a:latin typeface="Georgia"/>
                      </a:endParaRPr>
                    </a:p>
                  </a:txBody>
                  <a:tcPr marL="7865" marR="7865" marT="7865" marB="0" anchor="ctr"/>
                </a:tc>
                <a:tc>
                  <a:txBody>
                    <a:bodyPr/>
                    <a:lstStyle/>
                    <a:p>
                      <a:pPr algn="ctr" rtl="0" fontAlgn="ctr"/>
                      <a:r>
                        <a:rPr lang="en-GB" sz="1200" u="none" strike="noStrike">
                          <a:effectLst/>
                        </a:rPr>
                        <a:t>15</a:t>
                      </a:r>
                      <a:endParaRPr lang="en-GB" sz="1200" b="0" i="0" u="none" strike="noStrike">
                        <a:solidFill>
                          <a:srgbClr val="323D43"/>
                        </a:solidFill>
                        <a:effectLst/>
                        <a:latin typeface="Georgia"/>
                      </a:endParaRPr>
                    </a:p>
                  </a:txBody>
                  <a:tcPr marL="7865" marR="7865" marT="7865" marB="0" anchor="ctr"/>
                </a:tc>
                <a:tc>
                  <a:txBody>
                    <a:bodyPr/>
                    <a:lstStyle/>
                    <a:p>
                      <a:pPr algn="ctr" rtl="0" fontAlgn="ctr"/>
                      <a:r>
                        <a:rPr lang="en-GB" sz="1200" u="none" strike="noStrike" dirty="0">
                          <a:effectLst/>
                        </a:rPr>
                        <a:t>18</a:t>
                      </a:r>
                      <a:endParaRPr lang="en-GB" sz="1200" b="0" i="0" u="none" strike="noStrike" dirty="0">
                        <a:solidFill>
                          <a:srgbClr val="323D43"/>
                        </a:solidFill>
                        <a:effectLst/>
                        <a:latin typeface="Georgia"/>
                      </a:endParaRPr>
                    </a:p>
                  </a:txBody>
                  <a:tcPr marL="7865" marR="7865" marT="7865" marB="0" anchor="ctr"/>
                </a:tc>
              </a:tr>
              <a:tr h="244923">
                <a:tc vMerge="1">
                  <a:txBody>
                    <a:bodyPr/>
                    <a:lstStyle/>
                    <a:p>
                      <a:pPr algn="r" rtl="0" fontAlgn="ctr"/>
                      <a:endParaRPr lang="en-GB" sz="800" b="1" i="0" u="none" strike="noStrike" dirty="0">
                        <a:solidFill>
                          <a:srgbClr val="FFFFFF"/>
                        </a:solidFill>
                        <a:effectLst/>
                        <a:latin typeface="Georgia"/>
                      </a:endParaRPr>
                    </a:p>
                  </a:txBody>
                  <a:tcPr marL="7865" marR="7865" marT="7865" marB="0" anchor="ctr"/>
                </a:tc>
                <a:tc>
                  <a:txBody>
                    <a:bodyPr/>
                    <a:lstStyle/>
                    <a:p>
                      <a:pPr algn="ctr" rtl="0" fontAlgn="ctr"/>
                      <a:r>
                        <a:rPr lang="en-GB" sz="1200" u="none" strike="noStrike" dirty="0">
                          <a:effectLst/>
                        </a:rPr>
                        <a:t>3</a:t>
                      </a:r>
                      <a:r>
                        <a:rPr lang="en-GB" sz="1200" u="none" strike="noStrike" baseline="30000" dirty="0">
                          <a:effectLst/>
                        </a:rPr>
                        <a:t>rd</a:t>
                      </a:r>
                      <a:r>
                        <a:rPr lang="en-GB" sz="1200" u="none" strike="noStrike" dirty="0">
                          <a:effectLst/>
                        </a:rPr>
                        <a:t> </a:t>
                      </a:r>
                      <a:endParaRPr lang="en-GB" sz="1200" b="0" i="0" u="none" strike="noStrike" dirty="0">
                        <a:solidFill>
                          <a:srgbClr val="323D43"/>
                        </a:solidFill>
                        <a:effectLst/>
                        <a:latin typeface="Georgia"/>
                      </a:endParaRPr>
                    </a:p>
                  </a:txBody>
                  <a:tcPr marL="7865" marR="7865" marT="7865" marB="0" anchor="ctr"/>
                </a:tc>
                <a:tc>
                  <a:txBody>
                    <a:bodyPr/>
                    <a:lstStyle/>
                    <a:p>
                      <a:pPr algn="ctr" rtl="0" fontAlgn="ctr"/>
                      <a:r>
                        <a:rPr lang="en-GB" sz="1200" u="none" strike="noStrike">
                          <a:effectLst/>
                        </a:rPr>
                        <a:t>ns</a:t>
                      </a:r>
                      <a:endParaRPr lang="en-GB" sz="1200" b="0" i="0" u="none" strike="noStrike">
                        <a:solidFill>
                          <a:srgbClr val="323D43"/>
                        </a:solidFill>
                        <a:effectLst/>
                        <a:latin typeface="Georgia"/>
                      </a:endParaRPr>
                    </a:p>
                  </a:txBody>
                  <a:tcPr marL="7865" marR="7865" marT="7865" marB="0" anchor="ctr"/>
                </a:tc>
                <a:tc>
                  <a:txBody>
                    <a:bodyPr/>
                    <a:lstStyle/>
                    <a:p>
                      <a:pPr algn="ctr" rtl="0" fontAlgn="ctr"/>
                      <a:r>
                        <a:rPr lang="en-GB" sz="1200" u="none" strike="noStrike">
                          <a:effectLst/>
                        </a:rPr>
                        <a:t>10</a:t>
                      </a:r>
                      <a:endParaRPr lang="en-GB" sz="1200" b="0" i="0" u="none" strike="noStrike">
                        <a:solidFill>
                          <a:srgbClr val="323D43"/>
                        </a:solidFill>
                        <a:effectLst/>
                        <a:latin typeface="Georgia"/>
                      </a:endParaRPr>
                    </a:p>
                  </a:txBody>
                  <a:tcPr marL="7865" marR="7865" marT="7865" marB="0" anchor="ctr"/>
                </a:tc>
                <a:tc>
                  <a:txBody>
                    <a:bodyPr/>
                    <a:lstStyle/>
                    <a:p>
                      <a:pPr algn="ctr" rtl="0" fontAlgn="ctr"/>
                      <a:r>
                        <a:rPr lang="en-GB" sz="1200" u="none" strike="noStrike">
                          <a:effectLst/>
                        </a:rPr>
                        <a:t>ns</a:t>
                      </a:r>
                      <a:endParaRPr lang="en-GB" sz="1200" b="0" i="0" u="none" strike="noStrike">
                        <a:solidFill>
                          <a:srgbClr val="323D43"/>
                        </a:solidFill>
                        <a:effectLst/>
                        <a:latin typeface="Georgia"/>
                      </a:endParaRPr>
                    </a:p>
                  </a:txBody>
                  <a:tcPr marL="7865" marR="7865" marT="7865" marB="0" anchor="ctr"/>
                </a:tc>
                <a:tc>
                  <a:txBody>
                    <a:bodyPr/>
                    <a:lstStyle/>
                    <a:p>
                      <a:pPr algn="ctr" rtl="0" fontAlgn="ctr"/>
                      <a:r>
                        <a:rPr lang="en-GB" sz="1200" u="none" strike="noStrike" dirty="0">
                          <a:effectLst/>
                        </a:rPr>
                        <a:t>-11</a:t>
                      </a:r>
                      <a:endParaRPr lang="en-GB" sz="1200" b="0" i="0" u="none" strike="noStrike" dirty="0">
                        <a:solidFill>
                          <a:srgbClr val="323D43"/>
                        </a:solidFill>
                        <a:effectLst/>
                        <a:latin typeface="Georgia"/>
                      </a:endParaRPr>
                    </a:p>
                  </a:txBody>
                  <a:tcPr marL="7865" marR="7865" marT="7865" marB="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8438" y="53975"/>
            <a:ext cx="4248150" cy="323850"/>
          </a:xfrm>
        </p:spPr>
        <p:txBody>
          <a:bodyPr/>
          <a:lstStyle/>
          <a:p>
            <a:pPr algn="ctr"/>
            <a:r>
              <a:rPr lang="en-GB" dirty="0" smtClean="0"/>
              <a:t>Annual </a:t>
            </a:r>
            <a:r>
              <a:rPr lang="en-GB" dirty="0" err="1" smtClean="0"/>
              <a:t>hh</a:t>
            </a:r>
            <a:r>
              <a:rPr lang="en-GB" dirty="0" smtClean="0"/>
              <a:t> CO2 emissions (tonnes) </a:t>
            </a:r>
            <a:br>
              <a:rPr lang="en-GB" dirty="0" smtClean="0"/>
            </a:br>
            <a:r>
              <a:rPr lang="en-GB" dirty="0" smtClean="0"/>
              <a:t>and income </a:t>
            </a:r>
            <a:r>
              <a:rPr lang="en-GB" dirty="0" err="1" smtClean="0"/>
              <a:t>deciles</a:t>
            </a:r>
            <a:endParaRPr lang="en-GB" dirty="0" smtClean="0"/>
          </a:p>
        </p:txBody>
      </p:sp>
      <p:sp>
        <p:nvSpPr>
          <p:cNvPr id="4" name="Slide Number Placeholder 3"/>
          <p:cNvSpPr>
            <a:spLocks noGrp="1"/>
          </p:cNvSpPr>
          <p:nvPr>
            <p:ph type="sldNum" sz="quarter" idx="12"/>
          </p:nvPr>
        </p:nvSpPr>
        <p:spPr/>
        <p:txBody>
          <a:bodyPr/>
          <a:lstStyle/>
          <a:p>
            <a:pPr>
              <a:defRPr/>
            </a:pPr>
            <a:fld id="{8344E404-8896-4210-ADDC-7BB73DB27D17}" type="slidenum">
              <a:rPr lang="en-GB" smtClean="0"/>
              <a:pPr>
                <a:defRPr/>
              </a:pPr>
              <a:t>9</a:t>
            </a:fld>
            <a:endParaRPr lang="en-GB"/>
          </a:p>
        </p:txBody>
      </p:sp>
      <p:graphicFrame>
        <p:nvGraphicFramePr>
          <p:cNvPr id="8" name="Chart 7"/>
          <p:cNvGraphicFramePr>
            <a:graphicFrameLocks/>
          </p:cNvGraphicFramePr>
          <p:nvPr>
            <p:extLst>
              <p:ext uri="{D42A27DB-BD31-4B8C-83A1-F6EECF244321}">
                <p14:modId xmlns:p14="http://schemas.microsoft.com/office/powerpoint/2010/main" val="2289197165"/>
              </p:ext>
            </p:extLst>
          </p:nvPr>
        </p:nvGraphicFramePr>
        <p:xfrm>
          <a:off x="1" y="774426"/>
          <a:ext cx="4572000" cy="270775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uos_ppt__template">
  <a:themeElements>
    <a:clrScheme name="uos_ppt__template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_ppt__template">
      <a:majorFont>
        <a:latin typeface="Georgia"/>
        <a:ea typeface="ＭＳ Ｐゴシック"/>
        <a:cs typeface=""/>
      </a:majorFont>
      <a:minorFont>
        <a:latin typeface="Georgi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457200" rtl="0" eaLnBrk="0" fontAlgn="base" latinLnBrk="0" hangingPunct="0">
          <a:lnSpc>
            <a:spcPct val="100000"/>
          </a:lnSpc>
          <a:spcBef>
            <a:spcPct val="0"/>
          </a:spcBef>
          <a:spcAft>
            <a:spcPct val="0"/>
          </a:spcAft>
          <a:buClrTx/>
          <a:buSzTx/>
          <a:buFontTx/>
          <a:buNone/>
          <a:tabLst/>
          <a:defRPr kumimoji="0" lang="en-GB" sz="600" b="0" i="0" u="none" strike="noStrike" cap="none" normalizeH="0" baseline="0" smtClean="0">
            <a:ln>
              <a:noFill/>
            </a:ln>
            <a:solidFill>
              <a:schemeClr val="tx1"/>
            </a:solidFill>
            <a:effectLst/>
            <a:latin typeface="Lucida Sans"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457200" rtl="0" eaLnBrk="0" fontAlgn="base" latinLnBrk="0" hangingPunct="0">
          <a:lnSpc>
            <a:spcPct val="100000"/>
          </a:lnSpc>
          <a:spcBef>
            <a:spcPct val="0"/>
          </a:spcBef>
          <a:spcAft>
            <a:spcPct val="0"/>
          </a:spcAft>
          <a:buClrTx/>
          <a:buSzTx/>
          <a:buFontTx/>
          <a:buNone/>
          <a:tabLst/>
          <a:defRPr kumimoji="0" lang="en-GB" sz="600" b="0" i="0" u="none" strike="noStrike" cap="none" normalizeH="0" baseline="0" smtClean="0">
            <a:ln>
              <a:noFill/>
            </a:ln>
            <a:solidFill>
              <a:schemeClr val="tx1"/>
            </a:solidFill>
            <a:effectLst/>
            <a:latin typeface="Lucida Sans" pitchFamily="34" charset="0"/>
            <a:ea typeface="ＭＳ Ｐゴシック" pitchFamily="34" charset="-128"/>
          </a:defRPr>
        </a:defPPr>
      </a:lstStyle>
    </a:lnDef>
  </a:objectDefaults>
  <a:extraClrSchemeLst>
    <a:extraClrScheme>
      <a:clrScheme name="uos_ppt__template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OS divider slide design">
  <a:themeElements>
    <a:clrScheme name="UOS divider slide design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 divider slide design">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457200" rtl="0" eaLnBrk="0" fontAlgn="base" latinLnBrk="0" hangingPunct="0">
          <a:lnSpc>
            <a:spcPct val="100000"/>
          </a:lnSpc>
          <a:spcBef>
            <a:spcPct val="0"/>
          </a:spcBef>
          <a:spcAft>
            <a:spcPct val="0"/>
          </a:spcAft>
          <a:buClrTx/>
          <a:buSzTx/>
          <a:buFontTx/>
          <a:buNone/>
          <a:tabLst/>
          <a:defRPr kumimoji="0" lang="en-GB" sz="600" b="0" i="0" u="none" strike="noStrike" cap="none" normalizeH="0" baseline="0" smtClean="0">
            <a:ln>
              <a:noFill/>
            </a:ln>
            <a:solidFill>
              <a:schemeClr val="tx1"/>
            </a:solidFill>
            <a:effectLst/>
            <a:latin typeface="Lucida Sans"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457200" rtl="0" eaLnBrk="0" fontAlgn="base" latinLnBrk="0" hangingPunct="0">
          <a:lnSpc>
            <a:spcPct val="100000"/>
          </a:lnSpc>
          <a:spcBef>
            <a:spcPct val="0"/>
          </a:spcBef>
          <a:spcAft>
            <a:spcPct val="0"/>
          </a:spcAft>
          <a:buClrTx/>
          <a:buSzTx/>
          <a:buFontTx/>
          <a:buNone/>
          <a:tabLst/>
          <a:defRPr kumimoji="0" lang="en-GB" sz="600" b="0" i="0" u="none" strike="noStrike" cap="none" normalizeH="0" baseline="0" smtClean="0">
            <a:ln>
              <a:noFill/>
            </a:ln>
            <a:solidFill>
              <a:schemeClr val="tx1"/>
            </a:solidFill>
            <a:effectLst/>
            <a:latin typeface="Lucida Sans" pitchFamily="34" charset="0"/>
            <a:ea typeface="ＭＳ Ｐゴシック" pitchFamily="34" charset="-128"/>
          </a:defRPr>
        </a:defPPr>
      </a:lstStyle>
    </a:lnDef>
  </a:objectDefaults>
  <a:extraClrSchemeLst>
    <a:extraClrScheme>
      <a:clrScheme name="UOS divider slide design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UOS full bleed image">
  <a:themeElements>
    <a:clrScheme name="UOS full bleed image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 full bleed image">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457200" rtl="0" eaLnBrk="0" fontAlgn="base" latinLnBrk="0" hangingPunct="0">
          <a:lnSpc>
            <a:spcPct val="100000"/>
          </a:lnSpc>
          <a:spcBef>
            <a:spcPct val="0"/>
          </a:spcBef>
          <a:spcAft>
            <a:spcPct val="0"/>
          </a:spcAft>
          <a:buClrTx/>
          <a:buSzTx/>
          <a:buFontTx/>
          <a:buNone/>
          <a:tabLst/>
          <a:defRPr kumimoji="0" lang="en-GB" sz="600" b="0" i="0" u="none" strike="noStrike" cap="none" normalizeH="0" baseline="0" smtClean="0">
            <a:ln>
              <a:noFill/>
            </a:ln>
            <a:solidFill>
              <a:schemeClr val="tx1"/>
            </a:solidFill>
            <a:effectLst/>
            <a:latin typeface="Lucida Sans"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457200" rtl="0" eaLnBrk="0" fontAlgn="base" latinLnBrk="0" hangingPunct="0">
          <a:lnSpc>
            <a:spcPct val="100000"/>
          </a:lnSpc>
          <a:spcBef>
            <a:spcPct val="0"/>
          </a:spcBef>
          <a:spcAft>
            <a:spcPct val="0"/>
          </a:spcAft>
          <a:buClrTx/>
          <a:buSzTx/>
          <a:buFontTx/>
          <a:buNone/>
          <a:tabLst/>
          <a:defRPr kumimoji="0" lang="en-GB" sz="600" b="0" i="0" u="none" strike="noStrike" cap="none" normalizeH="0" baseline="0" smtClean="0">
            <a:ln>
              <a:noFill/>
            </a:ln>
            <a:solidFill>
              <a:schemeClr val="tx1"/>
            </a:solidFill>
            <a:effectLst/>
            <a:latin typeface="Lucida Sans" pitchFamily="34" charset="0"/>
            <a:ea typeface="ＭＳ Ｐゴシック" pitchFamily="34" charset="-128"/>
          </a:defRPr>
        </a:defPPr>
      </a:lstStyle>
    </a:lnDef>
  </a:objectDefaults>
  <a:extraClrSchemeLst>
    <a:extraClrScheme>
      <a:clrScheme name="UOS full bleed image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uos_ppt__template</Template>
  <TotalTime>13341</TotalTime>
  <Words>1161</Words>
  <Application>Microsoft Office PowerPoint</Application>
  <PresentationFormat>Custom</PresentationFormat>
  <Paragraphs>411</Paragraphs>
  <Slides>17</Slides>
  <Notes>17</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uos_ppt__template</vt:lpstr>
      <vt:lpstr>UOS divider slide design</vt:lpstr>
      <vt:lpstr>UOS full bleed image</vt:lpstr>
      <vt:lpstr>PowerPoint Presentation</vt:lpstr>
      <vt:lpstr>Motivation</vt:lpstr>
      <vt:lpstr>Research question</vt:lpstr>
      <vt:lpstr>Data recap</vt:lpstr>
      <vt:lpstr>Structure talk</vt:lpstr>
      <vt:lpstr>1  Annual mean hh CO2 emissions are 21.1 tonnes, with 5.1 t home energy, 5.3 t transport and 10.7 t indirect emissions</vt:lpstr>
      <vt:lpstr>2 Association of SES with CO2 emissions</vt:lpstr>
      <vt:lpstr>The role of household size &amp; composition Average % increase in CO2 emissions by each additional household member compared to single adult household</vt:lpstr>
      <vt:lpstr>Annual hh CO2 emissions (tonnes)  and income deciles</vt:lpstr>
      <vt:lpstr>10th, 50th, 90th CO2 emissions percentiles over income deciles</vt:lpstr>
      <vt:lpstr>Percentage increase of CO2 emissions if income increases by 1% (log log OLS regression)</vt:lpstr>
      <vt:lpstr>Change elasticity once focus on CO2 distribution (quantile regressions)</vt:lpstr>
      <vt:lpstr>The role of age</vt:lpstr>
      <vt:lpstr>PowerPoint Presentation</vt:lpstr>
      <vt:lpstr>3 Log CO2 emissions and socio-economic factors; OLS</vt:lpstr>
      <vt:lpstr>Tax burden expressed as proportion of disposable equivalised hh income assuming £100/ tonne CO2 tax</vt:lpstr>
      <vt:lpstr>Conclusions</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Inaugural Lecture</dc:title>
  <dc:creator>Jennifer Arkell</dc:creator>
  <cp:lastModifiedBy>Buchs M.</cp:lastModifiedBy>
  <cp:revision>230</cp:revision>
  <cp:lastPrinted>2012-07-04T15:47:52Z</cp:lastPrinted>
  <dcterms:created xsi:type="dcterms:W3CDTF">2011-02-16T15:13:03Z</dcterms:created>
  <dcterms:modified xsi:type="dcterms:W3CDTF">2012-07-10T13:30:34Z</dcterms:modified>
</cp:coreProperties>
</file>